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322" r:id="rId4"/>
    <p:sldId id="314" r:id="rId5"/>
    <p:sldId id="316" r:id="rId6"/>
    <p:sldId id="320" r:id="rId7"/>
    <p:sldId id="317" r:id="rId8"/>
    <p:sldId id="318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Vieille" userId="a294a4b5-0c14-46a0-a24a-b4598c4f9294" providerId="ADAL" clId="{0ADED613-D2A2-4345-9AAC-F5BE9DC45AA5}"/>
    <pc:docChg chg="modSld">
      <pc:chgData name="Max Vieille" userId="a294a4b5-0c14-46a0-a24a-b4598c4f9294" providerId="ADAL" clId="{0ADED613-D2A2-4345-9AAC-F5BE9DC45AA5}" dt="2023-07-03T09:38:48.494" v="0" actId="1036"/>
      <pc:docMkLst>
        <pc:docMk/>
      </pc:docMkLst>
      <pc:sldChg chg="modSp mod">
        <pc:chgData name="Max Vieille" userId="a294a4b5-0c14-46a0-a24a-b4598c4f9294" providerId="ADAL" clId="{0ADED613-D2A2-4345-9AAC-F5BE9DC45AA5}" dt="2023-07-03T09:38:48.494" v="0" actId="1036"/>
        <pc:sldMkLst>
          <pc:docMk/>
          <pc:sldMk cId="198437148" sldId="317"/>
        </pc:sldMkLst>
        <pc:picChg chg="mod">
          <ac:chgData name="Max Vieille" userId="a294a4b5-0c14-46a0-a24a-b4598c4f9294" providerId="ADAL" clId="{0ADED613-D2A2-4345-9AAC-F5BE9DC45AA5}" dt="2023-07-03T09:38:48.494" v="0" actId="1036"/>
          <ac:picMkLst>
            <pc:docMk/>
            <pc:sldMk cId="198437148" sldId="317"/>
            <ac:picMk id="7" creationId="{5ACBA959-5127-4F2F-AE05-6C889A691E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 algn="r" rtl="1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r" rtl="1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9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1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31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73D22-40ED-4141-BA7C-2E87281E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5" y="2186512"/>
            <a:ext cx="4876800" cy="2009775"/>
          </a:xfrm>
          <a:prstGeom prst="rect">
            <a:avLst/>
          </a:prstGeom>
        </p:spPr>
      </p:pic>
      <p:pic>
        <p:nvPicPr>
          <p:cNvPr id="6" name="Picture 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2ABBB85-574F-4A5A-9760-FFBACA86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36" y="4794777"/>
            <a:ext cx="4525217" cy="1568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E0EE9-E001-4E04-B93E-AB7BC1832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491" y="2063222"/>
            <a:ext cx="2032309" cy="2249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11C4C-A70B-4E6E-8F25-708B7BCB9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836" y="4470839"/>
            <a:ext cx="3546218" cy="22163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0C459-B530-4CF5-AEBE-9AAB9FC73D1B}"/>
              </a:ext>
            </a:extLst>
          </p:cNvPr>
          <p:cNvSpPr txBox="1"/>
          <p:nvPr/>
        </p:nvSpPr>
        <p:spPr>
          <a:xfrm>
            <a:off x="503434" y="919357"/>
            <a:ext cx="918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collaborative Digital Community for Agri-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preneurs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3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BD7F6-9488-C113-41FC-61E1A7BB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about ITC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A7215-E1A6-3411-2E24-64C0FF57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39518"/>
            <a:ext cx="11029615" cy="3721533"/>
          </a:xfrm>
        </p:spPr>
        <p:txBody>
          <a:bodyPr/>
          <a:lstStyle/>
          <a:p>
            <a:r>
              <a:rPr lang="en-GB" dirty="0"/>
              <a:t>The International Trade Centre (ITC) is the only development agency that is fully dedicated to supporting the internationalization of small and medium-sized enterprises (SMEs).</a:t>
            </a:r>
          </a:p>
          <a:p>
            <a:endParaRPr lang="en-GB" dirty="0"/>
          </a:p>
          <a:p>
            <a:r>
              <a:rPr lang="en-GB" dirty="0"/>
              <a:t>SAAVI, one of the largest projects within ITC in Iraq, focuses on empowering the agriculture scene by providing technical and financial capacity opportunities to Iraqis.</a:t>
            </a:r>
          </a:p>
          <a:p>
            <a:endParaRPr lang="en-GB" dirty="0"/>
          </a:p>
          <a:p>
            <a:r>
              <a:rPr lang="en-GB" dirty="0"/>
              <a:t>YE! Chapter, a digitalization of the support SAAVI provides through a platform alongside multiple digital communities. YE! Chapter in Iraq started in January 2023, and now holds 35 members within its digital community. Applications reached a total of 200 individuals between members, advisors, and mentors.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BD7F6-9488-C113-41FC-61E1A7BB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Telegram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picture containing screenshot, graphics, graphic design, clipart&#10;&#10;Description automatically generated">
            <a:extLst>
              <a:ext uri="{FF2B5EF4-FFF2-40B4-BE49-F238E27FC236}">
                <a16:creationId xmlns:a16="http://schemas.microsoft.com/office/drawing/2014/main" id="{973C5E6E-A8F4-46D2-9998-F404EBA8D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017" r="-2" b="725"/>
          <a:stretch/>
        </p:blipFill>
        <p:spPr>
          <a:xfrm>
            <a:off x="4654295" y="405829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6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0D98778-0F94-4FD9-BC87-91BDFB52E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744" r="-2" b="-2"/>
          <a:stretch/>
        </p:blipFill>
        <p:spPr>
          <a:xfrm>
            <a:off x="2069943" y="71919"/>
            <a:ext cx="8150855" cy="6786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357EF-05C7-4D0C-BA56-22F921D3FC7B}"/>
              </a:ext>
            </a:extLst>
          </p:cNvPr>
          <p:cNvSpPr txBox="1"/>
          <p:nvPr/>
        </p:nvSpPr>
        <p:spPr>
          <a:xfrm>
            <a:off x="1971202" y="1150330"/>
            <a:ext cx="8177062" cy="1938992"/>
          </a:xfrm>
          <a:prstGeom prst="rect">
            <a:avLst/>
          </a:prstGeom>
          <a:solidFill>
            <a:srgbClr val="5967D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Meet the YE! Advisors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40897-B420-4419-B298-A1120CA5C8E6}"/>
              </a:ext>
            </a:extLst>
          </p:cNvPr>
          <p:cNvSpPr/>
          <p:nvPr/>
        </p:nvSpPr>
        <p:spPr>
          <a:xfrm>
            <a:off x="267128" y="308225"/>
            <a:ext cx="2116476" cy="678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4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62618-0D02-4C29-88C5-1EDF7F32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2747F4-A0AE-425C-B527-E3E32461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07F29A-1576-479E-B227-0D649860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7B26C7-6F2F-453C-9C08-71E199E5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BD7F6-9488-C113-41FC-61E1A7BB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Mentors</a:t>
            </a:r>
          </a:p>
        </p:txBody>
      </p:sp>
      <p:pic>
        <p:nvPicPr>
          <p:cNvPr id="4" name="Content Placeholder 3" descr="A picture containing text, human face, person, smile&#10;&#10;Description automatically generated">
            <a:extLst>
              <a:ext uri="{FF2B5EF4-FFF2-40B4-BE49-F238E27FC236}">
                <a16:creationId xmlns:a16="http://schemas.microsoft.com/office/drawing/2014/main" id="{7B8F5627-97B1-46BF-9D9F-ABFE99265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4403" t="42207" r="-722"/>
          <a:stretch/>
        </p:blipFill>
        <p:spPr>
          <a:xfrm>
            <a:off x="4610026" y="1793510"/>
            <a:ext cx="2673875" cy="3336239"/>
          </a:xfrm>
          <a:prstGeom prst="ellipse">
            <a:avLst/>
          </a:prstGeom>
        </p:spPr>
      </p:pic>
      <p:pic>
        <p:nvPicPr>
          <p:cNvPr id="7" name="Picture 6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5ACBA959-5127-4F2F-AE05-6C889A691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82" r="51590" b="1"/>
          <a:stretch/>
        </p:blipFill>
        <p:spPr>
          <a:xfrm>
            <a:off x="413631" y="1792074"/>
            <a:ext cx="2093960" cy="3344368"/>
          </a:xfrm>
          <a:prstGeom prst="ellipse">
            <a:avLst/>
          </a:prstGeom>
        </p:spPr>
      </p:pic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44E3E139-8DAD-42F3-BA0E-3686D195C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" t="42500" r="54209" b="-103"/>
          <a:stretch/>
        </p:blipFill>
        <p:spPr>
          <a:xfrm>
            <a:off x="2259412" y="1816028"/>
            <a:ext cx="2590318" cy="3291202"/>
          </a:xfrm>
          <a:prstGeom prst="ellipse">
            <a:avLst/>
          </a:prstGeom>
        </p:spPr>
      </p:pic>
      <p:pic>
        <p:nvPicPr>
          <p:cNvPr id="13" name="Picture 12" descr="A picture containing text, human face, clothing, person&#10;&#10;Description automatically generated">
            <a:extLst>
              <a:ext uri="{FF2B5EF4-FFF2-40B4-BE49-F238E27FC236}">
                <a16:creationId xmlns:a16="http://schemas.microsoft.com/office/drawing/2014/main" id="{DF7BB3D0-199A-460C-95E5-7BC4EC0DE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19" t="33243" b="2447"/>
          <a:stretch/>
        </p:blipFill>
        <p:spPr>
          <a:xfrm>
            <a:off x="7109142" y="1926218"/>
            <a:ext cx="2086742" cy="3219635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0B69B6-FBEE-4407-896C-BD73449EC1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02" t="50063" r="2186" b="-2273"/>
          <a:stretch/>
        </p:blipFill>
        <p:spPr>
          <a:xfrm>
            <a:off x="9011524" y="2048731"/>
            <a:ext cx="2673874" cy="32157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43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BD7F6-9488-C113-41FC-61E1A7BB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A7215-E1A6-3411-2E24-64C0FF57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39517"/>
            <a:ext cx="5514807" cy="37215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Until this moment</a:t>
            </a:r>
          </a:p>
          <a:p>
            <a:r>
              <a:rPr lang="en-US" dirty="0"/>
              <a:t>Onboarding Call</a:t>
            </a:r>
          </a:p>
          <a:p>
            <a:r>
              <a:rPr lang="en-US" dirty="0"/>
              <a:t>Needs Assessment</a:t>
            </a:r>
          </a:p>
          <a:p>
            <a:r>
              <a:rPr lang="en-US" dirty="0"/>
              <a:t>Online Showcase</a:t>
            </a:r>
          </a:p>
          <a:p>
            <a:r>
              <a:rPr lang="en-US" dirty="0"/>
              <a:t>Selection, preparation, and initiating trainings</a:t>
            </a:r>
          </a:p>
          <a:p>
            <a:r>
              <a:rPr lang="en-US" dirty="0"/>
              <a:t>Youth Showcase</a:t>
            </a:r>
          </a:p>
          <a:p>
            <a:r>
              <a:rPr lang="en-US" dirty="0"/>
              <a:t>Profile Overview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B74ACFF-9FB7-42C4-AF7B-F62DC9B186D1}"/>
              </a:ext>
            </a:extLst>
          </p:cNvPr>
          <p:cNvSpPr txBox="1">
            <a:spLocks/>
          </p:cNvSpPr>
          <p:nvPr/>
        </p:nvSpPr>
        <p:spPr>
          <a:xfrm>
            <a:off x="6507670" y="2139517"/>
            <a:ext cx="5514807" cy="372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glimpse into the future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Ongoing Trainings (Ending in a pitch training)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Pitching Event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Funding opportunities for selected pilots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Field visits of YE! Members to SAAVI projects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ITC to adapt IRIL Ecosystem capacity into their own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9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74FBA-F21C-4E29-A395-B74CA233B515}"/>
              </a:ext>
            </a:extLst>
          </p:cNvPr>
          <p:cNvSpPr txBox="1"/>
          <p:nvPr/>
        </p:nvSpPr>
        <p:spPr>
          <a:xfrm>
            <a:off x="924674" y="3013501"/>
            <a:ext cx="1033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Thank you!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167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5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5967D5"/>
      </a:accent1>
      <a:accent2>
        <a:srgbClr val="FF0000"/>
      </a:accent2>
      <a:accent3>
        <a:srgbClr val="FCEE21"/>
      </a:accent3>
      <a:accent4>
        <a:srgbClr val="FFB800"/>
      </a:accent4>
      <a:accent5>
        <a:srgbClr val="66B1CE"/>
      </a:accent5>
      <a:accent6>
        <a:srgbClr val="00A145"/>
      </a:accent6>
      <a:hlink>
        <a:srgbClr val="828282"/>
      </a:hlink>
      <a:folHlink>
        <a:srgbClr val="A5A5A5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BCC84CC81314C8E2AFEA60BD813EC" ma:contentTypeVersion="13" ma:contentTypeDescription="Create a new document." ma:contentTypeScope="" ma:versionID="cb556c38233e44eae0b9bebd5a1672f2">
  <xsd:schema xmlns:xsd="http://www.w3.org/2001/XMLSchema" xmlns:xs="http://www.w3.org/2001/XMLSchema" xmlns:p="http://schemas.microsoft.com/office/2006/metadata/properties" xmlns:ns2="3b21a743-5936-412d-82c7-9d5f03481fad" xmlns:ns3="1525ca41-ac4e-4b0a-b15e-11f6ed75e851" targetNamespace="http://schemas.microsoft.com/office/2006/metadata/properties" ma:root="true" ma:fieldsID="8739014810f8283abae42c4abd6de063" ns2:_="" ns3:_="">
    <xsd:import namespace="3b21a743-5936-412d-82c7-9d5f03481fad"/>
    <xsd:import namespace="1525ca41-ac4e-4b0a-b15e-11f6ed75e8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1a743-5936-412d-82c7-9d5f03481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2e85e36-fc34-4d33-be53-5036fe2c9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5ca41-ac4e-4b0a-b15e-11f6ed75e85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cb3e95-470a-4534-97ce-2acb9d960ee3}" ma:internalName="TaxCatchAll" ma:showField="CatchAllData" ma:web="1525ca41-ac4e-4b0a-b15e-11f6ed75e8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8E839-2D10-4BD1-A7C7-066D04DC6B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FF9CBE-B23F-4F38-897E-966289095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1a743-5936-412d-82c7-9d5f03481fad"/>
    <ds:schemaRef ds:uri="1525ca41-ac4e-4b0a-b15e-11f6ed75e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Gill Sans MT</vt:lpstr>
      <vt:lpstr>Open sans</vt:lpstr>
      <vt:lpstr>Wingdings 2</vt:lpstr>
      <vt:lpstr>Dividend</vt:lpstr>
      <vt:lpstr>PowerPoint Presentation</vt:lpstr>
      <vt:lpstr>Intro about ITC</vt:lpstr>
      <vt:lpstr>Telegram</vt:lpstr>
      <vt:lpstr>PowerPoint Presentation</vt:lpstr>
      <vt:lpstr>Mentors</vt:lpstr>
      <vt:lpstr>Milestones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Wisam AlTaha</dc:creator>
  <cp:lastModifiedBy>Maxime Vieille</cp:lastModifiedBy>
  <cp:revision>1</cp:revision>
  <dcterms:created xsi:type="dcterms:W3CDTF">2023-06-12T04:56:57Z</dcterms:created>
  <dcterms:modified xsi:type="dcterms:W3CDTF">2023-07-03T09:38:59Z</dcterms:modified>
</cp:coreProperties>
</file>