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Libre Franklin"/>
      <p:regular r:id="rId26"/>
      <p:bold r:id="rId27"/>
      <p:italic r:id="rId28"/>
      <p:boldItalic r:id="rId29"/>
    </p:embeddedFont>
    <p:embeddedFont>
      <p:font typeface="Libre Franklin Thin"/>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2">
          <p15:clr>
            <a:srgbClr val="A4A3A4"/>
          </p15:clr>
        </p15:guide>
        <p15:guide id="2" pos="3840">
          <p15:clr>
            <a:srgbClr val="A4A3A4"/>
          </p15:clr>
        </p15:guide>
      </p15:sldGuideLst>
    </p:ext>
    <p:ext uri="GoogleSlidesCustomDataVersion2">
      <go:slidesCustomData xmlns:go="http://customooxmlschemas.google.com/" r:id="rId34" roundtripDataSignature="AMtx7mjLEeRxf0z/w3sUZrV2yPSDf6iv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505815-7A50-49FD-8AE9-ABA441E06150}">
  <a:tblStyle styleId="{98505815-7A50-49FD-8AE9-ABA441E0615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2" orient="horz"/>
        <p:guide pos="384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LibreFranklin-regular.fntdata"/><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34" Type="http://customschemas.google.com/relationships/presentationmetadata" Target="metadata"/><Relationship Id="rId25" Type="http://schemas.openxmlformats.org/officeDocument/2006/relationships/slide" Target="slides/slide19.xml"/><Relationship Id="rId7" Type="http://schemas.openxmlformats.org/officeDocument/2006/relationships/slide" Target="slides/slide1.xml"/><Relationship Id="rId33" Type="http://schemas.openxmlformats.org/officeDocument/2006/relationships/font" Target="fonts/LibreFranklinThin-boldItalic.fntdata"/><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font" Target="fonts/LibreFranklin-boldItalic.fntdata"/><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LibreFranklinThin-italic.fntdata"/><Relationship Id="rId23" Type="http://schemas.openxmlformats.org/officeDocument/2006/relationships/slide" Target="slides/slide17.xml"/><Relationship Id="rId28" Type="http://schemas.openxmlformats.org/officeDocument/2006/relationships/font" Target="fonts/LibreFranklin-italic.fntdata"/><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customXml" Target="../customXml/item2.xml"/><Relationship Id="rId31" Type="http://schemas.openxmlformats.org/officeDocument/2006/relationships/font" Target="fonts/LibreFranklinThin-bold.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font" Target="fonts/LibreFranklin-bold.fntdata"/><Relationship Id="rId30" Type="http://schemas.openxmlformats.org/officeDocument/2006/relationships/font" Target="fonts/LibreFranklinThin-regular.fntdata"/><Relationship Id="rId14" Type="http://schemas.openxmlformats.org/officeDocument/2006/relationships/slide" Target="slides/slide8.xml"/><Relationship Id="rId35" Type="http://schemas.openxmlformats.org/officeDocument/2006/relationships/customXml" Target="../customXml/item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imateforesight.eu/migrations-inequalities/environmental-migrants-up-to-1-billion-by-205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80433c1bb_1_34: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0"/>
              </a:spcBef>
              <a:spcAft>
                <a:spcPts val="0"/>
              </a:spcAft>
              <a:buClr>
                <a:schemeClr val="dk1"/>
              </a:buClr>
              <a:buSzPts val="1100"/>
              <a:buFont typeface="Arial"/>
              <a:buNone/>
            </a:pPr>
            <a:r>
              <a:t/>
            </a:r>
            <a:endParaRPr sz="1000"/>
          </a:p>
        </p:txBody>
      </p:sp>
      <p:sp>
        <p:nvSpPr>
          <p:cNvPr id="165" name="Google Shape;165;ge80433c1bb_1_34: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b13cbf22b_3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eb13cbf22b_3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eb13cbf22b_3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80433c1bb_1_44: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e80433c1bb_1_44: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298450" lvl="0" marL="457200" rtl="0" algn="l">
              <a:lnSpc>
                <a:spcPct val="115000"/>
              </a:lnSpc>
              <a:spcBef>
                <a:spcPts val="0"/>
              </a:spcBef>
              <a:spcAft>
                <a:spcPts val="0"/>
              </a:spcAft>
              <a:buClr>
                <a:schemeClr val="dk1"/>
              </a:buClr>
              <a:buSzPts val="1100"/>
              <a:buChar char="●"/>
            </a:pPr>
            <a:r>
              <a:rPr lang="en-US"/>
              <a:t>E-Bikes in Kakuma-Kalobeyei (Kenya): 119 308€ grant + 10 000€ own funding for Solar E-Cycles Kenya Ltd (lead), Strathmore University and OFGEN</a:t>
            </a:r>
            <a:endParaRPr/>
          </a:p>
          <a:p>
            <a:pPr indent="-298450" lvl="0" marL="457200" rtl="0" algn="l">
              <a:lnSpc>
                <a:spcPct val="115000"/>
              </a:lnSpc>
              <a:spcBef>
                <a:spcPts val="0"/>
              </a:spcBef>
              <a:spcAft>
                <a:spcPts val="0"/>
              </a:spcAft>
              <a:buClr>
                <a:schemeClr val="dk1"/>
              </a:buClr>
              <a:buSzPts val="1100"/>
              <a:buChar char="●"/>
            </a:pPr>
            <a:r>
              <a:rPr lang="en-US"/>
              <a:t>Solar-powered chicken value chain in Kiryandongo: 85 360 € grant + 31 000€ own funding​ for PHB Development (lead), Yelekeni Farmers' SACCO and BrightLife</a:t>
            </a:r>
            <a:endParaRPr/>
          </a:p>
          <a:p>
            <a:pPr indent="-298450" lvl="0" marL="457200" rtl="0" algn="l">
              <a:lnSpc>
                <a:spcPct val="115000"/>
              </a:lnSpc>
              <a:spcBef>
                <a:spcPts val="0"/>
              </a:spcBef>
              <a:spcAft>
                <a:spcPts val="0"/>
              </a:spcAft>
              <a:buClr>
                <a:schemeClr val="dk1"/>
              </a:buClr>
              <a:buSzPts val="1100"/>
              <a:buChar char="●"/>
            </a:pPr>
            <a:r>
              <a:rPr lang="en-US"/>
              <a:t>Connectivity, energy and water utility in Nakivale: 90 649€ grant + 9 100€ own funding​ for Moban SACCO (lead), BiziSol and OffGridBox</a:t>
            </a:r>
            <a:endParaRPr/>
          </a:p>
        </p:txBody>
      </p:sp>
      <p:sp>
        <p:nvSpPr>
          <p:cNvPr id="186" name="Google Shape;186;ge80433c1bb_1_44:notes"/>
          <p:cNvSpPr txBox="1"/>
          <p:nvPr>
            <p:ph idx="12" type="sldNum"/>
          </p:nvPr>
        </p:nvSpPr>
        <p:spPr>
          <a:xfrm>
            <a:off x="3885279" y="8685638"/>
            <a:ext cx="2971200" cy="4569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7fedeee53_0_68: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e7fedeee53_0_68: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350"/>
              </a:spcBef>
              <a:spcAft>
                <a:spcPts val="0"/>
              </a:spcAft>
              <a:buClr>
                <a:schemeClr val="dk1"/>
              </a:buClr>
              <a:buSzPts val="1400"/>
              <a:buFont typeface="Arial"/>
              <a:buNone/>
            </a:pPr>
            <a:r>
              <a:t/>
            </a:r>
            <a:endParaRPr/>
          </a:p>
        </p:txBody>
      </p:sp>
      <p:sp>
        <p:nvSpPr>
          <p:cNvPr id="197" name="Google Shape;197;ge7fedeee53_0_68:notes"/>
          <p:cNvSpPr txBox="1"/>
          <p:nvPr>
            <p:ph idx="12" type="sldNum"/>
          </p:nvPr>
        </p:nvSpPr>
        <p:spPr>
          <a:xfrm>
            <a:off x="3885279" y="8685638"/>
            <a:ext cx="2971200" cy="4569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b13cbf22b_3_4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eb13cbf22b_3_4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eb13cbf22b_3_4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15000"/>
              </a:lnSpc>
              <a:spcBef>
                <a:spcPts val="1200"/>
              </a:spcBef>
              <a:spcAft>
                <a:spcPts val="0"/>
              </a:spcAft>
              <a:buClr>
                <a:schemeClr val="dk1"/>
              </a:buClr>
              <a:buSzPts val="1100"/>
              <a:buFont typeface="Arial"/>
              <a:buNone/>
            </a:pPr>
            <a:r>
              <a:rPr lang="en-US" sz="1000"/>
              <a:t>-</a:t>
            </a:r>
            <a:r>
              <a:rPr b="1" lang="en-US" sz="1000"/>
              <a:t>2 completed</a:t>
            </a:r>
            <a:r>
              <a:rPr lang="en-US" sz="1000"/>
              <a:t>: Uganda De-risking SHS PAYGO grant (Uganda), Digital Agents for Energy+ (Kenya)</a:t>
            </a:r>
            <a:endParaRPr sz="1000"/>
          </a:p>
          <a:p>
            <a:pPr indent="0" lvl="0" marL="0" rtl="0" algn="l">
              <a:lnSpc>
                <a:spcPct val="115000"/>
              </a:lnSpc>
              <a:spcBef>
                <a:spcPts val="1200"/>
              </a:spcBef>
              <a:spcAft>
                <a:spcPts val="0"/>
              </a:spcAft>
              <a:buClr>
                <a:schemeClr val="dk1"/>
              </a:buClr>
              <a:buSzPts val="1100"/>
              <a:buFont typeface="Arial"/>
              <a:buNone/>
            </a:pPr>
            <a:r>
              <a:rPr b="1" lang="en-US" sz="1000"/>
              <a:t>-3 ongoing</a:t>
            </a:r>
            <a:r>
              <a:rPr lang="en-US" sz="1000"/>
              <a:t>: USADF grantees (Uganda), financial inclusion working group (Uganda and Kenya) and SEPARLE project (Uganda)</a:t>
            </a:r>
            <a:endParaRPr sz="1000"/>
          </a:p>
          <a:p>
            <a:pPr indent="0" lvl="0" marL="0" rtl="0" algn="l">
              <a:lnSpc>
                <a:spcPct val="115000"/>
              </a:lnSpc>
              <a:spcBef>
                <a:spcPts val="1200"/>
              </a:spcBef>
              <a:spcAft>
                <a:spcPts val="0"/>
              </a:spcAft>
              <a:buClr>
                <a:schemeClr val="dk1"/>
              </a:buClr>
              <a:buSzPts val="1100"/>
              <a:buFont typeface="Arial"/>
              <a:buNone/>
            </a:pPr>
            <a:r>
              <a:rPr b="1" lang="en-US" sz="1000"/>
              <a:t>-Results </a:t>
            </a:r>
            <a:r>
              <a:rPr lang="en-US" sz="1000"/>
              <a:t>are as of 2021 from (i) Uganda De-risking SHS PAYGO grant pilot, (ii) USADF grantees, (iii) Digital Agents for Energy+ in Uganda and Kenya.</a:t>
            </a:r>
            <a:endParaRPr sz="1000"/>
          </a:p>
          <a:p>
            <a:pPr indent="0" lvl="0" marL="0" rtl="0" algn="l">
              <a:lnSpc>
                <a:spcPct val="115000"/>
              </a:lnSpc>
              <a:spcBef>
                <a:spcPts val="1200"/>
              </a:spcBef>
              <a:spcAft>
                <a:spcPts val="0"/>
              </a:spcAft>
              <a:buClr>
                <a:schemeClr val="dk1"/>
              </a:buClr>
              <a:buSzPts val="1100"/>
              <a:buFont typeface="Arial"/>
              <a:buNone/>
            </a:pPr>
            <a:r>
              <a:rPr lang="en-US" sz="1000"/>
              <a:t>- 10 partnerships:</a:t>
            </a:r>
            <a:endParaRPr sz="1000"/>
          </a:p>
          <a:p>
            <a:pPr indent="0" lvl="0" marL="596900" rtl="0" algn="l">
              <a:lnSpc>
                <a:spcPct val="100000"/>
              </a:lnSpc>
              <a:spcBef>
                <a:spcPts val="1200"/>
              </a:spcBef>
              <a:spcAft>
                <a:spcPts val="0"/>
              </a:spcAft>
              <a:buClr>
                <a:schemeClr val="dk1"/>
              </a:buClr>
              <a:buSzPts val="1100"/>
              <a:buFont typeface="Arial"/>
              <a:buNone/>
            </a:pPr>
            <a:r>
              <a:rPr lang="en-US" sz="1000">
                <a:latin typeface="Times New Roman"/>
                <a:ea typeface="Times New Roman"/>
                <a:cs typeface="Times New Roman"/>
                <a:sym typeface="Times New Roman"/>
              </a:rPr>
              <a:t> </a:t>
            </a:r>
            <a:r>
              <a:rPr lang="en-US" sz="1000"/>
              <a:t>SCC-facilitated partnerships:</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Farm from a Box and Bechtel - engineering design review for FFAB’s off-grid energy and farming product.</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Equity Bank and Kambasco - assessing customer credit worthiness via savings groups</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MAKE Change - Integrated mini-grid development in Kenya</a:t>
            </a:r>
            <a:endParaRPr sz="1000"/>
          </a:p>
          <a:p>
            <a:pPr indent="0" lvl="0" marL="596900" rtl="0" algn="l">
              <a:lnSpc>
                <a:spcPct val="100000"/>
              </a:lnSpc>
              <a:spcBef>
                <a:spcPts val="0"/>
              </a:spcBef>
              <a:spcAft>
                <a:spcPts val="0"/>
              </a:spcAft>
              <a:buClr>
                <a:schemeClr val="dk1"/>
              </a:buClr>
              <a:buSzPts val="1100"/>
              <a:buFont typeface="Arial"/>
              <a:buNone/>
            </a:pPr>
            <a:r>
              <a:rPr lang="en-US" sz="1000"/>
              <a:t>·</a:t>
            </a:r>
            <a:r>
              <a:rPr lang="en-US" sz="1000">
                <a:latin typeface="Times New Roman"/>
                <a:ea typeface="Times New Roman"/>
                <a:cs typeface="Times New Roman"/>
                <a:sym typeface="Times New Roman"/>
              </a:rPr>
              <a:t> </a:t>
            </a:r>
            <a:r>
              <a:rPr lang="en-US" sz="1000"/>
              <a:t>Other pilots/partnerships from SCC members:</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WorldVision and Convenit Holdings - TV white space</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WorldVision and Practical Action - clean cooking biomass study</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Mercy Corps and Fenix - PAYGO sales agent training pilot</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Mercy Corps and d.light - Accessing Markets through Private Enterprises for Refugees’ Energy Access (AMPERE)</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GSMA and FSDA - Advocacy on mobile access </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Software Enabled Powering Agriculture Livelihoods Enhancement (SEPARLE) - funded by Humanitarian Grand Challenge</a:t>
            </a:r>
            <a:endParaRPr sz="1000"/>
          </a:p>
          <a:p>
            <a:pPr indent="0" lvl="0" marL="1054100" rtl="0" algn="l">
              <a:lnSpc>
                <a:spcPct val="100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a:t>
            </a:r>
            <a:r>
              <a:rPr lang="en-US" sz="1000">
                <a:latin typeface="Times New Roman"/>
                <a:ea typeface="Times New Roman"/>
                <a:cs typeface="Times New Roman"/>
                <a:sym typeface="Times New Roman"/>
              </a:rPr>
              <a:t> </a:t>
            </a:r>
            <a:r>
              <a:rPr lang="en-US" sz="1000"/>
              <a:t>Shell and Mercy Corps - Enter Energy in Ethiopia</a:t>
            </a:r>
            <a:endParaRPr sz="1000"/>
          </a:p>
        </p:txBody>
      </p:sp>
      <p:sp>
        <p:nvSpPr>
          <p:cNvPr id="226" name="Google Shape;226;p9: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e8517ce77d_0_51: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e8517ce77d_0_51: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350"/>
              </a:spcBef>
              <a:spcAft>
                <a:spcPts val="0"/>
              </a:spcAft>
              <a:buSzPts val="1400"/>
              <a:buNone/>
            </a:pPr>
            <a:r>
              <a:t/>
            </a:r>
            <a:endParaRPr/>
          </a:p>
        </p:txBody>
      </p:sp>
      <p:sp>
        <p:nvSpPr>
          <p:cNvPr id="240" name="Google Shape;240;ge8517ce77d_0_51:notes"/>
          <p:cNvSpPr txBox="1"/>
          <p:nvPr>
            <p:ph idx="12" type="sldNum"/>
          </p:nvPr>
        </p:nvSpPr>
        <p:spPr>
          <a:xfrm>
            <a:off x="3885279" y="8685638"/>
            <a:ext cx="2971200" cy="4569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b13cbf22b_3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eb13cbf22b_3_4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eb13cbf22b_3_4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789fbb2a2_0_49: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e789fbb2a2_0_49: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350"/>
              </a:spcBef>
              <a:spcAft>
                <a:spcPts val="0"/>
              </a:spcAft>
              <a:buSzPts val="1400"/>
              <a:buNone/>
            </a:pPr>
            <a:r>
              <a:t/>
            </a:r>
            <a:endParaRPr/>
          </a:p>
        </p:txBody>
      </p:sp>
      <p:sp>
        <p:nvSpPr>
          <p:cNvPr id="262" name="Google Shape;262;ge789fbb2a2_0_49:notes"/>
          <p:cNvSpPr txBox="1"/>
          <p:nvPr>
            <p:ph idx="12" type="sldNum"/>
          </p:nvPr>
        </p:nvSpPr>
        <p:spPr>
          <a:xfrm>
            <a:off x="3885279" y="8685638"/>
            <a:ext cx="2971200" cy="4569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9:notes"/>
          <p:cNvSpPr/>
          <p:nvPr>
            <p:ph idx="2" type="sldImg"/>
          </p:nvPr>
        </p:nvSpPr>
        <p:spPr>
          <a:xfrm>
            <a:off x="1065213" y="825500"/>
            <a:ext cx="4727575" cy="2660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1" name="Google Shape;271;p19:notes"/>
          <p:cNvSpPr txBox="1"/>
          <p:nvPr>
            <p:ph idx="12" type="sldNum"/>
          </p:nvPr>
        </p:nvSpPr>
        <p:spPr>
          <a:xfrm>
            <a:off x="3885279" y="8685639"/>
            <a:ext cx="2971185" cy="456812"/>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72" name="Google Shape;272;p19:notes"/>
          <p:cNvSpPr txBox="1"/>
          <p:nvPr>
            <p:ph idx="10" type="dt"/>
          </p:nvPr>
        </p:nvSpPr>
        <p:spPr>
          <a:xfrm>
            <a:off x="3885279" y="1"/>
            <a:ext cx="2971185" cy="456813"/>
          </a:xfrm>
          <a:prstGeom prst="rect">
            <a:avLst/>
          </a:prstGeom>
          <a:noFill/>
          <a:ln>
            <a:noFill/>
          </a:ln>
        </p:spPr>
        <p:txBody>
          <a:bodyPr anchorCtr="0" anchor="t" bIns="45675" lIns="91375" spcFirstLastPara="1" rIns="91375" wrap="square" tIns="45675">
            <a:noAutofit/>
          </a:bodyPr>
          <a:lstStyle/>
          <a:p>
            <a:pPr indent="0" lvl="0" marL="0" rtl="0" algn="r">
              <a:lnSpc>
                <a:spcPct val="100000"/>
              </a:lnSpc>
              <a:spcBef>
                <a:spcPts val="0"/>
              </a:spcBef>
              <a:spcAft>
                <a:spcPts val="0"/>
              </a:spcAft>
              <a:buSzPts val="1400"/>
              <a:buNone/>
            </a:pPr>
            <a:r>
              <a:rPr lang="en-US"/>
              <a:t>March 17, 2019</a:t>
            </a:r>
            <a:endParaRPr/>
          </a:p>
        </p:txBody>
      </p:sp>
      <p:sp>
        <p:nvSpPr>
          <p:cNvPr id="273" name="Google Shape;273;p19:notes"/>
          <p:cNvSpPr txBox="1"/>
          <p:nvPr>
            <p:ph idx="1" type="body"/>
          </p:nvPr>
        </p:nvSpPr>
        <p:spPr>
          <a:xfrm>
            <a:off x="221226" y="3769093"/>
            <a:ext cx="6414013" cy="4688913"/>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b13cbf22b_3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eb13cbf22b_3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geb13cbf22b_3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80433c1bb_1_0: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just">
              <a:lnSpc>
                <a:spcPct val="115000"/>
              </a:lnSpc>
              <a:spcBef>
                <a:spcPts val="1200"/>
              </a:spcBef>
              <a:spcAft>
                <a:spcPts val="0"/>
              </a:spcAft>
              <a:buClr>
                <a:schemeClr val="dk1"/>
              </a:buClr>
              <a:buSzPts val="1100"/>
              <a:buFont typeface="Arial"/>
              <a:buNone/>
            </a:pPr>
            <a:r>
              <a:rPr lang="en-US" sz="1000"/>
              <a:t>Launched mid 2018, when USAID and Mastercard identified there was a gap in how services to displaced services were delivered, specifically with three pillars (energy access, connectivity, and digital tools). The Coalition is meant to bridge people of different sectors and get innovative approaches to service delivery.</a:t>
            </a:r>
            <a:endParaRPr sz="1000"/>
          </a:p>
          <a:p>
            <a:pPr indent="0" lvl="0" marL="0" rtl="0" algn="just">
              <a:lnSpc>
                <a:spcPct val="115000"/>
              </a:lnSpc>
              <a:spcBef>
                <a:spcPts val="1200"/>
              </a:spcBef>
              <a:spcAft>
                <a:spcPts val="0"/>
              </a:spcAft>
              <a:buClr>
                <a:schemeClr val="dk1"/>
              </a:buClr>
              <a:buSzPts val="1100"/>
              <a:buFont typeface="Arial"/>
              <a:buNone/>
            </a:pPr>
            <a:r>
              <a:rPr lang="en-US" sz="1000"/>
              <a:t>In Uganda, 94% of refugees live in settlements and 81% of these refugees are women and children. </a:t>
            </a:r>
            <a:r>
              <a:rPr lang="en-US" sz="1000" u="sng">
                <a:solidFill>
                  <a:schemeClr val="hlink"/>
                </a:solidFill>
                <a:hlinkClick r:id="rId2"/>
              </a:rPr>
              <a:t>As the number of forcibly displaced individuals continues to grow and accelerate</a:t>
            </a:r>
            <a:r>
              <a:rPr lang="en-US" sz="1000"/>
              <a:t>, their needs are outpacing the donors’ ability to meet them. The SCC, a unique &amp; collaborative platform, aims to bring together and incentivize the private sector to serve this market in a sustainable manner focusing on energy, connectivity, and digital tools. </a:t>
            </a:r>
            <a:endParaRPr sz="1000"/>
          </a:p>
          <a:p>
            <a:pPr indent="0" lvl="0" marL="0" rtl="0" algn="just">
              <a:lnSpc>
                <a:spcPct val="115000"/>
              </a:lnSpc>
              <a:spcBef>
                <a:spcPts val="1200"/>
              </a:spcBef>
              <a:spcAft>
                <a:spcPts val="0"/>
              </a:spcAft>
              <a:buClr>
                <a:schemeClr val="dk1"/>
              </a:buClr>
              <a:buSzPts val="1100"/>
              <a:buFont typeface="Arial"/>
              <a:buNone/>
            </a:pPr>
            <a:r>
              <a:rPr lang="en-US" sz="1000"/>
              <a:t>The SCC provides hands-on matchmaking for private sector players to help them work together, as well as funding if/where necessary to spur innovation and/or scale. Without this support, the private sector will continue to under-serve the refugee market, as related to digital tools, connectivity and energy, which they see as risky and non-commercially viable.  More specifically, the SCC allows public and private sector organizations to share best practices, facilitates partnerships between our members through “offer and ask” sessions, and engages with donors to find funding for SCC member-led projects. </a:t>
            </a:r>
            <a:endParaRPr sz="1000"/>
          </a:p>
          <a:p>
            <a:pPr indent="0" lvl="0" marL="0" rtl="0" algn="l">
              <a:lnSpc>
                <a:spcPct val="115000"/>
              </a:lnSpc>
              <a:spcBef>
                <a:spcPts val="1200"/>
              </a:spcBef>
              <a:spcAft>
                <a:spcPts val="0"/>
              </a:spcAft>
              <a:buClr>
                <a:schemeClr val="dk1"/>
              </a:buClr>
              <a:buSzPts val="1100"/>
              <a:buFont typeface="Arial"/>
              <a:buNone/>
            </a:pPr>
            <a:r>
              <a:rPr lang="en-US" sz="1000"/>
              <a:t>All three pillars are interconnected as connectivity is challenging without energy, PAYGO needs connectivity and financial services, and digital financial services need connectivity and energy to charge phones.</a:t>
            </a:r>
            <a:endParaRPr sz="1000"/>
          </a:p>
          <a:p>
            <a:pPr indent="0" lvl="0" marL="0" rtl="0" algn="just">
              <a:lnSpc>
                <a:spcPct val="115000"/>
              </a:lnSpc>
              <a:spcBef>
                <a:spcPts val="1200"/>
              </a:spcBef>
              <a:spcAft>
                <a:spcPts val="0"/>
              </a:spcAft>
              <a:buClr>
                <a:schemeClr val="dk1"/>
              </a:buClr>
              <a:buSzPts val="1100"/>
              <a:buFont typeface="Arial"/>
              <a:buNone/>
            </a:pPr>
            <a:r>
              <a:t/>
            </a:r>
            <a:endParaRPr sz="1000"/>
          </a:p>
          <a:p>
            <a:pPr indent="0" lvl="0" marL="0" rtl="0" algn="l">
              <a:lnSpc>
                <a:spcPct val="115000"/>
              </a:lnSpc>
              <a:spcBef>
                <a:spcPts val="1200"/>
              </a:spcBef>
              <a:spcAft>
                <a:spcPts val="1200"/>
              </a:spcAft>
              <a:buClr>
                <a:schemeClr val="dk1"/>
              </a:buClr>
              <a:buSzPts val="1100"/>
              <a:buFont typeface="Arial"/>
              <a:buNone/>
            </a:pPr>
            <a:r>
              <a:t/>
            </a:r>
            <a:endParaRPr sz="1000"/>
          </a:p>
        </p:txBody>
      </p:sp>
      <p:sp>
        <p:nvSpPr>
          <p:cNvPr id="87" name="Google Shape;87;ge80433c1bb_1_0: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8e3db63b2_0_28: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15000"/>
              </a:lnSpc>
              <a:spcBef>
                <a:spcPts val="1200"/>
              </a:spcBef>
              <a:spcAft>
                <a:spcPts val="1200"/>
              </a:spcAft>
              <a:buClr>
                <a:schemeClr val="dk1"/>
              </a:buClr>
              <a:buSzPts val="1100"/>
              <a:buFont typeface="Arial"/>
              <a:buNone/>
            </a:pPr>
            <a:r>
              <a:t/>
            </a:r>
            <a:endParaRPr sz="1000"/>
          </a:p>
        </p:txBody>
      </p:sp>
      <p:sp>
        <p:nvSpPr>
          <p:cNvPr id="104" name="Google Shape;104;ge8e3db63b2_0_28: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350"/>
              </a:spcBef>
              <a:spcAft>
                <a:spcPts val="0"/>
              </a:spcAft>
              <a:buSzPts val="1400"/>
              <a:buNone/>
            </a:pPr>
            <a:r>
              <a:rPr lang="en-US" sz="1000"/>
              <a:t>Additional members have been added since this slide (e.g. AECF)</a:t>
            </a:r>
            <a:endParaRPr sz="1000"/>
          </a:p>
          <a:p>
            <a:pPr indent="0" lvl="0" marL="0" rtl="0" algn="l">
              <a:lnSpc>
                <a:spcPct val="100000"/>
              </a:lnSpc>
              <a:spcBef>
                <a:spcPts val="350"/>
              </a:spcBef>
              <a:spcAft>
                <a:spcPts val="0"/>
              </a:spcAft>
              <a:buSzPts val="1400"/>
              <a:buNone/>
            </a:pPr>
            <a:r>
              <a:t/>
            </a:r>
            <a:endParaRPr sz="1000"/>
          </a:p>
          <a:p>
            <a:pPr indent="0" lvl="0" marL="0" rtl="0" algn="l">
              <a:lnSpc>
                <a:spcPct val="115000"/>
              </a:lnSpc>
              <a:spcBef>
                <a:spcPts val="1200"/>
              </a:spcBef>
              <a:spcAft>
                <a:spcPts val="1200"/>
              </a:spcAft>
              <a:buClr>
                <a:schemeClr val="dk1"/>
              </a:buClr>
              <a:buSzPts val="1100"/>
              <a:buFont typeface="Arial"/>
              <a:buNone/>
            </a:pPr>
            <a:r>
              <a:rPr lang="en-US" sz="1000"/>
              <a:t>Non-governmental organizations, international donors, and businesses often advance their humanitarian, development, or commercial objectives along separate tracks in their pillar area of energy connectivity and digital tools. These siloed efforts stifle collaboration and limit the benefit and collective impact of joint activities. As the SCC, we enable organizations to collaborate, that is when they can make a greater impact and improve outcomes for those we serve. One example -- after connecting during the New Member Welcome Call, Farm from a Box engaged with the team at bechtel.org to streamline their product design and trend for quantity and scale. Bechtel.org has examined FFAB’s core design to ensure optimal performance and efficiency. They are also helping Farm from a Box determine the most affordable, easy-to-deploy, ruggedized solar racking system to secure the 21 kW array that powers their new 10-acre farm system. </a:t>
            </a:r>
            <a:endParaRPr sz="1000"/>
          </a:p>
        </p:txBody>
      </p:sp>
      <p:sp>
        <p:nvSpPr>
          <p:cNvPr id="113" name="Google Shape;113;p6: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b13cbf22b_3_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eb13cbf22b_3_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eb13cbf22b_3_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8e3db63b2_0_70: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e8e3db63b2_0_70: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15000"/>
              </a:lnSpc>
              <a:spcBef>
                <a:spcPts val="0"/>
              </a:spcBef>
              <a:spcAft>
                <a:spcPts val="0"/>
              </a:spcAft>
              <a:buSzPts val="1400"/>
              <a:buNone/>
            </a:pPr>
            <a:r>
              <a:rPr lang="en-US"/>
              <a:t>Yellow means that projects are reaching customers </a:t>
            </a:r>
            <a:endParaRPr/>
          </a:p>
        </p:txBody>
      </p:sp>
      <p:sp>
        <p:nvSpPr>
          <p:cNvPr id="139" name="Google Shape;139;ge8e3db63b2_0_70:notes"/>
          <p:cNvSpPr txBox="1"/>
          <p:nvPr>
            <p:ph idx="12" type="sldNum"/>
          </p:nvPr>
        </p:nvSpPr>
        <p:spPr>
          <a:xfrm>
            <a:off x="3885279" y="8685638"/>
            <a:ext cx="2971200" cy="4569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86ff3e901_0_0: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486ff3e901_0_0: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15000"/>
              </a:lnSpc>
              <a:spcBef>
                <a:spcPts val="0"/>
              </a:spcBef>
              <a:spcAft>
                <a:spcPts val="0"/>
              </a:spcAft>
              <a:buSzPts val="1400"/>
              <a:buNone/>
            </a:pPr>
            <a:r>
              <a:rPr lang="en-US"/>
              <a:t>Yellow means that projects are reaching customers </a:t>
            </a:r>
            <a:endParaRPr/>
          </a:p>
        </p:txBody>
      </p:sp>
      <p:sp>
        <p:nvSpPr>
          <p:cNvPr id="148" name="Google Shape;148;g2486ff3e901_0_0:notes"/>
          <p:cNvSpPr txBox="1"/>
          <p:nvPr>
            <p:ph idx="12" type="sldNum"/>
          </p:nvPr>
        </p:nvSpPr>
        <p:spPr>
          <a:xfrm>
            <a:off x="3885279" y="8685638"/>
            <a:ext cx="2971200" cy="4569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86ff3e901_0_8:notes"/>
          <p:cNvSpPr/>
          <p:nvPr>
            <p:ph idx="2" type="sldImg"/>
          </p:nvPr>
        </p:nvSpPr>
        <p:spPr>
          <a:xfrm>
            <a:off x="1065213" y="825500"/>
            <a:ext cx="4727700" cy="266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486ff3e901_0_8:notes"/>
          <p:cNvSpPr txBox="1"/>
          <p:nvPr>
            <p:ph idx="1" type="body"/>
          </p:nvPr>
        </p:nvSpPr>
        <p:spPr>
          <a:xfrm>
            <a:off x="221226" y="3769093"/>
            <a:ext cx="6414000" cy="4689000"/>
          </a:xfrm>
          <a:prstGeom prst="rect">
            <a:avLst/>
          </a:prstGeom>
          <a:noFill/>
          <a:ln>
            <a:noFill/>
          </a:ln>
        </p:spPr>
        <p:txBody>
          <a:bodyPr anchorCtr="0" anchor="t" bIns="45675" lIns="91375" spcFirstLastPara="1" rIns="91375" wrap="square" tIns="45675">
            <a:noAutofit/>
          </a:bodyPr>
          <a:lstStyle/>
          <a:p>
            <a:pPr indent="0" lvl="0" marL="0" rtl="0" algn="l">
              <a:lnSpc>
                <a:spcPct val="115000"/>
              </a:lnSpc>
              <a:spcBef>
                <a:spcPts val="0"/>
              </a:spcBef>
              <a:spcAft>
                <a:spcPts val="0"/>
              </a:spcAft>
              <a:buSzPts val="1400"/>
              <a:buNone/>
            </a:pPr>
            <a:r>
              <a:rPr lang="en-US"/>
              <a:t>$80 per person </a:t>
            </a:r>
            <a:endParaRPr/>
          </a:p>
        </p:txBody>
      </p:sp>
      <p:sp>
        <p:nvSpPr>
          <p:cNvPr id="157" name="Google Shape;157;g2486ff3e901_0_8:notes"/>
          <p:cNvSpPr txBox="1"/>
          <p:nvPr>
            <p:ph idx="12" type="sldNum"/>
          </p:nvPr>
        </p:nvSpPr>
        <p:spPr>
          <a:xfrm>
            <a:off x="3885279" y="8685638"/>
            <a:ext cx="2971200" cy="4569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1"/>
          <p:cNvSpPr txBox="1"/>
          <p:nvPr>
            <p:ph idx="1" type="subTitle"/>
          </p:nvPr>
        </p:nvSpPr>
        <p:spPr>
          <a:xfrm>
            <a:off x="768096" y="3131221"/>
            <a:ext cx="8412480" cy="366713"/>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40"/>
              <a:buChar char="–"/>
              <a:defRPr/>
            </a:lvl2pPr>
            <a:lvl3pPr lvl="2" algn="l">
              <a:lnSpc>
                <a:spcPct val="100000"/>
              </a:lnSpc>
              <a:spcBef>
                <a:spcPts val="720"/>
              </a:spcBef>
              <a:spcAft>
                <a:spcPts val="0"/>
              </a:spcAft>
              <a:buClr>
                <a:schemeClr val="dk1"/>
              </a:buClr>
              <a:buSzPts val="1530"/>
              <a:buChar char="–"/>
              <a:defRPr/>
            </a:lvl3pPr>
            <a:lvl4pPr lvl="3" algn="l">
              <a:lnSpc>
                <a:spcPct val="100000"/>
              </a:lnSpc>
              <a:spcBef>
                <a:spcPts val="720"/>
              </a:spcBef>
              <a:spcAft>
                <a:spcPts val="0"/>
              </a:spcAft>
              <a:buClr>
                <a:schemeClr val="dk1"/>
              </a:buClr>
              <a:buSzPts val="1800"/>
              <a:buChar char="–"/>
              <a:defRPr/>
            </a:lvl4pPr>
            <a:lvl5pPr lvl="4" algn="l">
              <a:lnSpc>
                <a:spcPct val="100000"/>
              </a:lnSpc>
              <a:spcBef>
                <a:spcPts val="720"/>
              </a:spcBef>
              <a:spcAft>
                <a:spcPts val="0"/>
              </a:spcAft>
              <a:buClr>
                <a:schemeClr val="dk1"/>
              </a:buClr>
              <a:buSzPts val="1440"/>
              <a:buChar char="–"/>
              <a:defRPr/>
            </a:lvl5pPr>
            <a:lvl6pPr lvl="5" algn="l">
              <a:lnSpc>
                <a:spcPct val="100000"/>
              </a:lnSpc>
              <a:spcBef>
                <a:spcPts val="720"/>
              </a:spcBef>
              <a:spcAft>
                <a:spcPts val="0"/>
              </a:spcAft>
              <a:buClr>
                <a:schemeClr val="dk1"/>
              </a:buClr>
              <a:buSzPts val="1440"/>
              <a:buChar char="–"/>
              <a:defRPr/>
            </a:lvl6pPr>
            <a:lvl7pPr lvl="6" algn="l">
              <a:lnSpc>
                <a:spcPct val="100000"/>
              </a:lnSpc>
              <a:spcBef>
                <a:spcPts val="720"/>
              </a:spcBef>
              <a:spcAft>
                <a:spcPts val="0"/>
              </a:spcAft>
              <a:buClr>
                <a:schemeClr val="dk1"/>
              </a:buClr>
              <a:buSzPts val="1440"/>
              <a:buChar char="–"/>
              <a:defRPr/>
            </a:lvl7pPr>
            <a:lvl8pPr lvl="7" algn="l">
              <a:lnSpc>
                <a:spcPct val="100000"/>
              </a:lnSpc>
              <a:spcBef>
                <a:spcPts val="720"/>
              </a:spcBef>
              <a:spcAft>
                <a:spcPts val="0"/>
              </a:spcAft>
              <a:buClr>
                <a:schemeClr val="dk1"/>
              </a:buClr>
              <a:buSzPts val="1440"/>
              <a:buChar char="–"/>
              <a:defRPr/>
            </a:lvl8pPr>
            <a:lvl9pPr lvl="8" algn="l">
              <a:lnSpc>
                <a:spcPct val="100000"/>
              </a:lnSpc>
              <a:spcBef>
                <a:spcPts val="720"/>
              </a:spcBef>
              <a:spcAft>
                <a:spcPts val="720"/>
              </a:spcAft>
              <a:buClr>
                <a:schemeClr val="dk1"/>
              </a:buClr>
              <a:buSzPts val="1440"/>
              <a:buChar char="–"/>
              <a:defRPr/>
            </a:lvl9pPr>
          </a:lstStyle>
          <a:p/>
        </p:txBody>
      </p:sp>
      <p:sp>
        <p:nvSpPr>
          <p:cNvPr id="18" name="Google Shape;18;p21"/>
          <p:cNvSpPr txBox="1"/>
          <p:nvPr>
            <p:ph type="ctrTitle"/>
          </p:nvPr>
        </p:nvSpPr>
        <p:spPr>
          <a:xfrm>
            <a:off x="768096" y="2500983"/>
            <a:ext cx="8412480" cy="5632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SzPts val="1400"/>
              <a:buNone/>
              <a:defRPr b="0" i="0" sz="3400" u="none" cap="none" strike="noStrike">
                <a:solidFill>
                  <a:schemeClr val="dk2"/>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21"/>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1"/>
          <p:cNvSpPr txBox="1"/>
          <p:nvPr>
            <p:ph idx="11" type="ftr"/>
          </p:nvPr>
        </p:nvSpPr>
        <p:spPr>
          <a:xfrm>
            <a:off x="768096" y="6475413"/>
            <a:ext cx="5334000" cy="304800"/>
          </a:xfrm>
          <a:prstGeom prst="rect">
            <a:avLst/>
          </a:prstGeom>
          <a:noFill/>
          <a:ln>
            <a:noFill/>
          </a:ln>
        </p:spPr>
        <p:txBody>
          <a:bodyPr anchorCtr="0" anchor="ctr" bIns="0" lIns="91425" spcFirstLastPara="1" rIns="91425" wrap="square" tIns="0">
            <a:noAutofit/>
          </a:bodyPr>
          <a:lstStyle>
            <a:lvl1pPr lvl="0" algn="l">
              <a:lnSpc>
                <a:spcPct val="95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0" type="dt"/>
          </p:nvPr>
        </p:nvSpPr>
        <p:spPr>
          <a:xfrm>
            <a:off x="10181167" y="6475413"/>
            <a:ext cx="1703917" cy="152400"/>
          </a:xfrm>
          <a:prstGeom prst="rect">
            <a:avLst/>
          </a:prstGeom>
          <a:noFill/>
          <a:ln>
            <a:noFill/>
          </a:ln>
        </p:spPr>
        <p:txBody>
          <a:bodyPr anchorCtr="0" anchor="b" bIns="0" lIns="91425" spcFirstLastPara="1" rIns="91425" wrap="square" tIns="0">
            <a:noAutofit/>
          </a:bodyPr>
          <a:lstStyle>
            <a:lvl1pPr lvl="0" algn="r">
              <a:lnSpc>
                <a:spcPct val="100000"/>
              </a:lnSpc>
              <a:spcBef>
                <a:spcPts val="0"/>
              </a:spcBef>
              <a:spcAft>
                <a:spcPts val="0"/>
              </a:spcAft>
              <a:buSzPts val="1400"/>
              <a:buNone/>
              <a:defRPr sz="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2" name="Google Shape;22;p21"/>
          <p:cNvPicPr preferRelativeResize="0"/>
          <p:nvPr/>
        </p:nvPicPr>
        <p:blipFill rotWithShape="1">
          <a:blip r:embed="rId2">
            <a:alphaModFix/>
          </a:blip>
          <a:srcRect b="0" l="0" r="0" t="0"/>
          <a:stretch/>
        </p:blipFill>
        <p:spPr>
          <a:xfrm>
            <a:off x="2463609" y="5783290"/>
            <a:ext cx="685800" cy="685800"/>
          </a:xfrm>
          <a:prstGeom prst="rect">
            <a:avLst/>
          </a:prstGeom>
          <a:noFill/>
          <a:ln>
            <a:noFill/>
          </a:ln>
        </p:spPr>
      </p:pic>
      <p:sp>
        <p:nvSpPr>
          <p:cNvPr id="23" name="Google Shape;23;p21"/>
          <p:cNvSpPr txBox="1"/>
          <p:nvPr/>
        </p:nvSpPr>
        <p:spPr>
          <a:xfrm>
            <a:off x="2040128" y="6484209"/>
            <a:ext cx="1532761" cy="3139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Connectivity</a:t>
            </a:r>
            <a:endParaRPr b="0" i="0" sz="1800" u="none" cap="none" strike="noStrike">
              <a:solidFill>
                <a:schemeClr val="dk1"/>
              </a:solidFill>
              <a:latin typeface="Arial"/>
              <a:ea typeface="Arial"/>
              <a:cs typeface="Arial"/>
              <a:sym typeface="Arial"/>
            </a:endParaRPr>
          </a:p>
        </p:txBody>
      </p:sp>
      <p:pic>
        <p:nvPicPr>
          <p:cNvPr id="24" name="Google Shape;24;p21"/>
          <p:cNvPicPr preferRelativeResize="0"/>
          <p:nvPr/>
        </p:nvPicPr>
        <p:blipFill rotWithShape="1">
          <a:blip r:embed="rId3">
            <a:alphaModFix/>
          </a:blip>
          <a:srcRect b="0" l="0" r="0" t="0"/>
          <a:stretch/>
        </p:blipFill>
        <p:spPr>
          <a:xfrm>
            <a:off x="5753099" y="5783290"/>
            <a:ext cx="685800" cy="685800"/>
          </a:xfrm>
          <a:prstGeom prst="rect">
            <a:avLst/>
          </a:prstGeom>
          <a:noFill/>
          <a:ln>
            <a:noFill/>
          </a:ln>
        </p:spPr>
      </p:pic>
      <p:sp>
        <p:nvSpPr>
          <p:cNvPr id="25" name="Google Shape;25;p21"/>
          <p:cNvSpPr txBox="1"/>
          <p:nvPr/>
        </p:nvSpPr>
        <p:spPr>
          <a:xfrm>
            <a:off x="5367990" y="6475245"/>
            <a:ext cx="1456017" cy="3139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Digital tools</a:t>
            </a:r>
            <a:endParaRPr b="0" i="0" sz="1400" u="none" cap="none" strike="noStrike">
              <a:solidFill>
                <a:srgbClr val="000000"/>
              </a:solidFill>
              <a:latin typeface="Arial"/>
              <a:ea typeface="Arial"/>
              <a:cs typeface="Arial"/>
              <a:sym typeface="Arial"/>
            </a:endParaRPr>
          </a:p>
        </p:txBody>
      </p:sp>
      <p:pic>
        <p:nvPicPr>
          <p:cNvPr id="26" name="Google Shape;26;p21"/>
          <p:cNvPicPr preferRelativeResize="0"/>
          <p:nvPr/>
        </p:nvPicPr>
        <p:blipFill rotWithShape="1">
          <a:blip r:embed="rId4">
            <a:alphaModFix/>
          </a:blip>
          <a:srcRect b="0" l="0" r="0" t="0"/>
          <a:stretch/>
        </p:blipFill>
        <p:spPr>
          <a:xfrm>
            <a:off x="8837676" y="5783290"/>
            <a:ext cx="685800" cy="682036"/>
          </a:xfrm>
          <a:prstGeom prst="rect">
            <a:avLst/>
          </a:prstGeom>
          <a:noFill/>
          <a:ln>
            <a:noFill/>
          </a:ln>
        </p:spPr>
      </p:pic>
      <p:sp>
        <p:nvSpPr>
          <p:cNvPr id="27" name="Google Shape;27;p21"/>
          <p:cNvSpPr txBox="1"/>
          <p:nvPr/>
        </p:nvSpPr>
        <p:spPr>
          <a:xfrm>
            <a:off x="8390440" y="6464498"/>
            <a:ext cx="1580272" cy="3139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Energy access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28" name="Shape 28"/>
        <p:cNvGrpSpPr/>
        <p:nvPr/>
      </p:nvGrpSpPr>
      <p:grpSpPr>
        <a:xfrm>
          <a:off x="0" y="0"/>
          <a:ext cx="0" cy="0"/>
          <a:chOff x="0" y="0"/>
          <a:chExt cx="0" cy="0"/>
        </a:xfrm>
      </p:grpSpPr>
      <p:sp>
        <p:nvSpPr>
          <p:cNvPr id="29" name="Google Shape;29;p22"/>
          <p:cNvSpPr txBox="1"/>
          <p:nvPr>
            <p:ph idx="1" type="body"/>
          </p:nvPr>
        </p:nvSpPr>
        <p:spPr>
          <a:xfrm>
            <a:off x="768096" y="1344614"/>
            <a:ext cx="9853083"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2040"/>
              <a:buNone/>
              <a:defRPr b="1" i="0" sz="2400">
                <a:solidFill>
                  <a:schemeClr val="dk1"/>
                </a:solidFill>
                <a:latin typeface="Arial"/>
                <a:ea typeface="Arial"/>
                <a:cs typeface="Arial"/>
                <a:sym typeface="Arial"/>
              </a:defRPr>
            </a:lvl1pPr>
            <a:lvl2pPr indent="-350519" lvl="1" marL="914400" algn="l">
              <a:lnSpc>
                <a:spcPct val="100000"/>
              </a:lnSpc>
              <a:spcBef>
                <a:spcPts val="0"/>
              </a:spcBef>
              <a:spcAft>
                <a:spcPts val="0"/>
              </a:spcAft>
              <a:buClr>
                <a:schemeClr val="dk1"/>
              </a:buClr>
              <a:buSzPts val="1920"/>
              <a:buChar char="–"/>
              <a:defRPr b="1" sz="2400">
                <a:solidFill>
                  <a:schemeClr val="dk1"/>
                </a:solidFill>
                <a:latin typeface="Arial"/>
                <a:ea typeface="Arial"/>
                <a:cs typeface="Arial"/>
                <a:sym typeface="Arial"/>
              </a:defRPr>
            </a:lvl2pPr>
            <a:lvl3pPr indent="-358139" lvl="2" marL="1371600" algn="l">
              <a:lnSpc>
                <a:spcPct val="100000"/>
              </a:lnSpc>
              <a:spcBef>
                <a:spcPts val="0"/>
              </a:spcBef>
              <a:spcAft>
                <a:spcPts val="0"/>
              </a:spcAft>
              <a:buClr>
                <a:schemeClr val="dk1"/>
              </a:buClr>
              <a:buSzPts val="2040"/>
              <a:buChar char="–"/>
              <a:defRPr b="1" sz="2400">
                <a:solidFill>
                  <a:schemeClr val="dk1"/>
                </a:solidFill>
                <a:latin typeface="Arial"/>
                <a:ea typeface="Arial"/>
                <a:cs typeface="Arial"/>
                <a:sym typeface="Arial"/>
              </a:defRPr>
            </a:lvl3pPr>
            <a:lvl4pPr indent="-381000" lvl="3" marL="1828800" algn="l">
              <a:lnSpc>
                <a:spcPct val="100000"/>
              </a:lnSpc>
              <a:spcBef>
                <a:spcPts val="0"/>
              </a:spcBef>
              <a:spcAft>
                <a:spcPts val="0"/>
              </a:spcAft>
              <a:buClr>
                <a:schemeClr val="dk1"/>
              </a:buClr>
              <a:buSzPts val="2400"/>
              <a:buChar char="–"/>
              <a:defRPr b="1" sz="2400">
                <a:solidFill>
                  <a:schemeClr val="dk1"/>
                </a:solidFill>
                <a:latin typeface="Arial"/>
                <a:ea typeface="Arial"/>
                <a:cs typeface="Arial"/>
                <a:sym typeface="Arial"/>
              </a:defRPr>
            </a:lvl4pPr>
            <a:lvl5pPr indent="-350520" lvl="4" marL="2286000" algn="l">
              <a:lnSpc>
                <a:spcPct val="100000"/>
              </a:lnSpc>
              <a:spcBef>
                <a:spcPts val="0"/>
              </a:spcBef>
              <a:spcAft>
                <a:spcPts val="0"/>
              </a:spcAft>
              <a:buClr>
                <a:schemeClr val="dk1"/>
              </a:buClr>
              <a:buSzPts val="1920"/>
              <a:buChar char="–"/>
              <a:defRPr b="1" sz="2400">
                <a:solidFill>
                  <a:schemeClr val="dk1"/>
                </a:solidFill>
                <a:latin typeface="Arial"/>
                <a:ea typeface="Arial"/>
                <a:cs typeface="Arial"/>
                <a:sym typeface="Arial"/>
              </a:defRPr>
            </a:lvl5pPr>
            <a:lvl6pPr indent="-320039" lvl="5" marL="2743200" algn="l">
              <a:lnSpc>
                <a:spcPct val="100000"/>
              </a:lnSpc>
              <a:spcBef>
                <a:spcPts val="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30" name="Google Shape;30;p22"/>
          <p:cNvSpPr txBox="1"/>
          <p:nvPr>
            <p:ph idx="2" type="body"/>
          </p:nvPr>
        </p:nvSpPr>
        <p:spPr>
          <a:xfrm>
            <a:off x="768097" y="1827213"/>
            <a:ext cx="9859433" cy="4041775"/>
          </a:xfrm>
          <a:prstGeom prst="rect">
            <a:avLst/>
          </a:prstGeom>
          <a:noFill/>
          <a:ln>
            <a:noFill/>
          </a:ln>
        </p:spPr>
        <p:txBody>
          <a:bodyPr anchorCtr="0" anchor="t" bIns="45700" lIns="91425" spcFirstLastPara="1" rIns="91425" wrap="square" tIns="45700">
            <a:noAutofit/>
          </a:bodyPr>
          <a:lstStyle>
            <a:lvl1pPr indent="-358140" lvl="0" marL="457200" algn="l">
              <a:lnSpc>
                <a:spcPct val="100000"/>
              </a:lnSpc>
              <a:spcBef>
                <a:spcPts val="0"/>
              </a:spcBef>
              <a:spcAft>
                <a:spcPts val="0"/>
              </a:spcAft>
              <a:buClr>
                <a:schemeClr val="dk1"/>
              </a:buClr>
              <a:buSzPts val="2040"/>
              <a:buChar char="•"/>
              <a:defRPr b="0" i="0">
                <a:latin typeface="Arial"/>
                <a:ea typeface="Arial"/>
                <a:cs typeface="Arial"/>
                <a:sym typeface="Arial"/>
              </a:defRPr>
            </a:lvl1pPr>
            <a:lvl2pPr indent="-340360" lvl="1" marL="914400" algn="l">
              <a:lnSpc>
                <a:spcPct val="100000"/>
              </a:lnSpc>
              <a:spcBef>
                <a:spcPts val="960"/>
              </a:spcBef>
              <a:spcAft>
                <a:spcPts val="0"/>
              </a:spcAft>
              <a:buClr>
                <a:schemeClr val="dk1"/>
              </a:buClr>
              <a:buSzPts val="1760"/>
              <a:buChar char="–"/>
              <a:defRPr b="0" i="0">
                <a:latin typeface="Arial"/>
                <a:ea typeface="Arial"/>
                <a:cs typeface="Arial"/>
                <a:sym typeface="Arial"/>
              </a:defRPr>
            </a:lvl2pPr>
            <a:lvl3pPr indent="-336550" lvl="2" marL="1371600" algn="l">
              <a:lnSpc>
                <a:spcPct val="100000"/>
              </a:lnSpc>
              <a:spcBef>
                <a:spcPts val="880"/>
              </a:spcBef>
              <a:spcAft>
                <a:spcPts val="0"/>
              </a:spcAft>
              <a:buClr>
                <a:schemeClr val="dk1"/>
              </a:buClr>
              <a:buSzPts val="1700"/>
              <a:buChar char="–"/>
              <a:defRPr b="0" i="0">
                <a:latin typeface="Arial"/>
                <a:ea typeface="Arial"/>
                <a:cs typeface="Arial"/>
                <a:sym typeface="Arial"/>
              </a:defRPr>
            </a:lvl3pPr>
            <a:lvl4pPr indent="-342900" lvl="3" marL="1828800" algn="l">
              <a:lnSpc>
                <a:spcPct val="100000"/>
              </a:lnSpc>
              <a:spcBef>
                <a:spcPts val="800"/>
              </a:spcBef>
              <a:spcAft>
                <a:spcPts val="0"/>
              </a:spcAft>
              <a:buClr>
                <a:schemeClr val="dk1"/>
              </a:buClr>
              <a:buSzPts val="1800"/>
              <a:buChar char="–"/>
              <a:defRPr b="0" i="0">
                <a:latin typeface="Arial"/>
                <a:ea typeface="Arial"/>
                <a:cs typeface="Arial"/>
                <a:sym typeface="Arial"/>
              </a:defRPr>
            </a:lvl4pPr>
            <a:lvl5pPr indent="-309879" lvl="4" marL="2286000" algn="l">
              <a:lnSpc>
                <a:spcPct val="100000"/>
              </a:lnSpc>
              <a:spcBef>
                <a:spcPts val="720"/>
              </a:spcBef>
              <a:spcAft>
                <a:spcPts val="0"/>
              </a:spcAft>
              <a:buClr>
                <a:schemeClr val="dk1"/>
              </a:buClr>
              <a:buSzPts val="1280"/>
              <a:buChar char="–"/>
              <a:defRPr b="0" i="0">
                <a:latin typeface="Arial"/>
                <a:ea typeface="Arial"/>
                <a:cs typeface="Arial"/>
                <a:sym typeface="Arial"/>
              </a:defRPr>
            </a:lvl5pPr>
            <a:lvl6pPr indent="-320039" lvl="5" marL="2743200" algn="l">
              <a:lnSpc>
                <a:spcPct val="100000"/>
              </a:lnSpc>
              <a:spcBef>
                <a:spcPts val="64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31" name="Google Shape;31;p22"/>
          <p:cNvSpPr txBox="1"/>
          <p:nvPr>
            <p:ph type="title"/>
          </p:nvPr>
        </p:nvSpPr>
        <p:spPr>
          <a:xfrm>
            <a:off x="768097" y="717551"/>
            <a:ext cx="9173633" cy="449263"/>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SzPts val="1400"/>
              <a:buNone/>
              <a:defRPr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22"/>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22"/>
          <p:cNvSpPr txBox="1"/>
          <p:nvPr>
            <p:ph idx="11" type="ftr"/>
          </p:nvPr>
        </p:nvSpPr>
        <p:spPr>
          <a:xfrm>
            <a:off x="768096" y="6475413"/>
            <a:ext cx="5334000" cy="304800"/>
          </a:xfrm>
          <a:prstGeom prst="rect">
            <a:avLst/>
          </a:prstGeom>
          <a:noFill/>
          <a:ln>
            <a:noFill/>
          </a:ln>
        </p:spPr>
        <p:txBody>
          <a:bodyPr anchorCtr="0" anchor="ctr" bIns="0" lIns="91425" spcFirstLastPara="1" rIns="91425" wrap="square" tIns="0">
            <a:noAutofit/>
          </a:bodyPr>
          <a:lstStyle>
            <a:lvl1pPr lvl="0" algn="l">
              <a:lnSpc>
                <a:spcPct val="95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0" type="dt"/>
          </p:nvPr>
        </p:nvSpPr>
        <p:spPr>
          <a:xfrm>
            <a:off x="10181167" y="6475413"/>
            <a:ext cx="1703917" cy="152400"/>
          </a:xfrm>
          <a:prstGeom prst="rect">
            <a:avLst/>
          </a:prstGeom>
          <a:noFill/>
          <a:ln>
            <a:noFill/>
          </a:ln>
        </p:spPr>
        <p:txBody>
          <a:bodyPr anchorCtr="0" anchor="b" bIns="0" lIns="91425" spcFirstLastPara="1" rIns="91425" wrap="square" tIns="0">
            <a:noAutofit/>
          </a:bodyPr>
          <a:lstStyle>
            <a:lvl1pPr lvl="0" algn="r">
              <a:lnSpc>
                <a:spcPct val="100000"/>
              </a:lnSpc>
              <a:spcBef>
                <a:spcPts val="0"/>
              </a:spcBef>
              <a:spcAft>
                <a:spcPts val="0"/>
              </a:spcAft>
              <a:buSzPts val="1400"/>
              <a:buNone/>
              <a:defRPr sz="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5" name="Google Shape;35;p22"/>
          <p:cNvPicPr preferRelativeResize="0"/>
          <p:nvPr/>
        </p:nvPicPr>
        <p:blipFill rotWithShape="1">
          <a:blip r:embed="rId2">
            <a:alphaModFix/>
          </a:blip>
          <a:srcRect b="24537" l="26944" r="24720" t="25694"/>
          <a:stretch/>
        </p:blipFill>
        <p:spPr>
          <a:xfrm>
            <a:off x="9522630" y="5414963"/>
            <a:ext cx="2209800" cy="1365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3"/>
          <p:cNvSpPr txBox="1"/>
          <p:nvPr>
            <p:ph type="title"/>
          </p:nvPr>
        </p:nvSpPr>
        <p:spPr>
          <a:xfrm>
            <a:off x="768097" y="717551"/>
            <a:ext cx="9173633" cy="449263"/>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SzPts val="1400"/>
              <a:buNone/>
              <a:defRPr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23"/>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3"/>
          <p:cNvSpPr txBox="1"/>
          <p:nvPr>
            <p:ph idx="11" type="ftr"/>
          </p:nvPr>
        </p:nvSpPr>
        <p:spPr>
          <a:xfrm>
            <a:off x="768096" y="6475413"/>
            <a:ext cx="5334000" cy="304800"/>
          </a:xfrm>
          <a:prstGeom prst="rect">
            <a:avLst/>
          </a:prstGeom>
          <a:noFill/>
          <a:ln>
            <a:noFill/>
          </a:ln>
        </p:spPr>
        <p:txBody>
          <a:bodyPr anchorCtr="0" anchor="ctr" bIns="0" lIns="91425" spcFirstLastPara="1" rIns="91425" wrap="square" tIns="0">
            <a:noAutofit/>
          </a:bodyPr>
          <a:lstStyle>
            <a:lvl1pPr lvl="0" algn="l">
              <a:lnSpc>
                <a:spcPct val="95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0" type="dt"/>
          </p:nvPr>
        </p:nvSpPr>
        <p:spPr>
          <a:xfrm>
            <a:off x="10181167" y="6475413"/>
            <a:ext cx="1703917" cy="152400"/>
          </a:xfrm>
          <a:prstGeom prst="rect">
            <a:avLst/>
          </a:prstGeom>
          <a:noFill/>
          <a:ln>
            <a:noFill/>
          </a:ln>
        </p:spPr>
        <p:txBody>
          <a:bodyPr anchorCtr="0" anchor="b" bIns="0" lIns="91425" spcFirstLastPara="1" rIns="91425" wrap="square" tIns="0">
            <a:noAutofit/>
          </a:bodyPr>
          <a:lstStyle>
            <a:lvl1pPr lvl="0" algn="r">
              <a:lnSpc>
                <a:spcPct val="100000"/>
              </a:lnSpc>
              <a:spcBef>
                <a:spcPts val="0"/>
              </a:spcBef>
              <a:spcAft>
                <a:spcPts val="0"/>
              </a:spcAft>
              <a:buSzPts val="1400"/>
              <a:buNone/>
              <a:defRPr sz="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ith Subtitle">
  <p:cSld name="Comparison with Subtitle">
    <p:spTree>
      <p:nvGrpSpPr>
        <p:cNvPr id="41" name="Shape 41"/>
        <p:cNvGrpSpPr/>
        <p:nvPr/>
      </p:nvGrpSpPr>
      <p:grpSpPr>
        <a:xfrm>
          <a:off x="0" y="0"/>
          <a:ext cx="0" cy="0"/>
          <a:chOff x="0" y="0"/>
          <a:chExt cx="0" cy="0"/>
        </a:xfrm>
      </p:grpSpPr>
      <p:sp>
        <p:nvSpPr>
          <p:cNvPr id="42" name="Google Shape;42;p25"/>
          <p:cNvSpPr txBox="1"/>
          <p:nvPr>
            <p:ph type="title"/>
          </p:nvPr>
        </p:nvSpPr>
        <p:spPr>
          <a:xfrm>
            <a:off x="768097" y="717551"/>
            <a:ext cx="9173633" cy="449263"/>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SzPts val="1400"/>
              <a:buNone/>
              <a:defRPr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3" name="Google Shape;43;p25"/>
          <p:cNvSpPr txBox="1"/>
          <p:nvPr>
            <p:ph idx="1" type="body"/>
          </p:nvPr>
        </p:nvSpPr>
        <p:spPr>
          <a:xfrm>
            <a:off x="768096" y="1827214"/>
            <a:ext cx="4828117" cy="4041775"/>
          </a:xfrm>
          <a:prstGeom prst="rect">
            <a:avLst/>
          </a:prstGeom>
          <a:noFill/>
          <a:ln>
            <a:noFill/>
          </a:ln>
        </p:spPr>
        <p:txBody>
          <a:bodyPr anchorCtr="0" anchor="t" bIns="45700" lIns="91425" spcFirstLastPara="1" rIns="91425" wrap="square" tIns="45700">
            <a:noAutofit/>
          </a:bodyPr>
          <a:lstStyle>
            <a:lvl1pPr indent="-336550" lvl="0" marL="457200" algn="l">
              <a:lnSpc>
                <a:spcPct val="100000"/>
              </a:lnSpc>
              <a:spcBef>
                <a:spcPts val="0"/>
              </a:spcBef>
              <a:spcAft>
                <a:spcPts val="0"/>
              </a:spcAft>
              <a:buClr>
                <a:schemeClr val="dk1"/>
              </a:buClr>
              <a:buSzPts val="1700"/>
              <a:buChar char="•"/>
              <a:defRPr sz="2000"/>
            </a:lvl1pPr>
            <a:lvl2pPr indent="-320040" lvl="1" marL="914400" algn="l">
              <a:lnSpc>
                <a:spcPct val="100000"/>
              </a:lnSpc>
              <a:spcBef>
                <a:spcPts val="800"/>
              </a:spcBef>
              <a:spcAft>
                <a:spcPts val="0"/>
              </a:spcAft>
              <a:buClr>
                <a:schemeClr val="dk1"/>
              </a:buClr>
              <a:buSzPts val="1440"/>
              <a:buChar char="–"/>
              <a:defRPr sz="1800"/>
            </a:lvl2pPr>
            <a:lvl3pPr indent="-314960" lvl="2" marL="1371600" algn="l">
              <a:lnSpc>
                <a:spcPct val="100000"/>
              </a:lnSpc>
              <a:spcBef>
                <a:spcPts val="720"/>
              </a:spcBef>
              <a:spcAft>
                <a:spcPts val="0"/>
              </a:spcAft>
              <a:buClr>
                <a:schemeClr val="dk1"/>
              </a:buClr>
              <a:buSzPts val="1360"/>
              <a:buChar char="–"/>
              <a:defRPr sz="1600"/>
            </a:lvl3pPr>
            <a:lvl4pPr indent="-317500" lvl="3" marL="1828800" algn="l">
              <a:lnSpc>
                <a:spcPct val="100000"/>
              </a:lnSpc>
              <a:spcBef>
                <a:spcPts val="640"/>
              </a:spcBef>
              <a:spcAft>
                <a:spcPts val="0"/>
              </a:spcAft>
              <a:buClr>
                <a:schemeClr val="dk1"/>
              </a:buClr>
              <a:buSzPts val="1400"/>
              <a:buChar char="–"/>
              <a:defRPr sz="1400"/>
            </a:lvl4pPr>
            <a:lvl5pPr indent="-289560" lvl="4" marL="2286000" algn="l">
              <a:lnSpc>
                <a:spcPct val="100000"/>
              </a:lnSpc>
              <a:spcBef>
                <a:spcPts val="560"/>
              </a:spcBef>
              <a:spcAft>
                <a:spcPts val="0"/>
              </a:spcAft>
              <a:buClr>
                <a:schemeClr val="dk1"/>
              </a:buClr>
              <a:buSzPts val="960"/>
              <a:buChar char="–"/>
              <a:defRPr sz="1200"/>
            </a:lvl5pPr>
            <a:lvl6pPr indent="-320039" lvl="5" marL="2743200" algn="l">
              <a:lnSpc>
                <a:spcPct val="100000"/>
              </a:lnSpc>
              <a:spcBef>
                <a:spcPts val="48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44" name="Google Shape;44;p25"/>
          <p:cNvSpPr txBox="1"/>
          <p:nvPr>
            <p:ph idx="2" type="body"/>
          </p:nvPr>
        </p:nvSpPr>
        <p:spPr>
          <a:xfrm>
            <a:off x="5793316" y="1827214"/>
            <a:ext cx="4828117" cy="4041775"/>
          </a:xfrm>
          <a:prstGeom prst="rect">
            <a:avLst/>
          </a:prstGeom>
          <a:noFill/>
          <a:ln>
            <a:noFill/>
          </a:ln>
        </p:spPr>
        <p:txBody>
          <a:bodyPr anchorCtr="0" anchor="t" bIns="45700" lIns="91425" spcFirstLastPara="1" rIns="91425" wrap="square" tIns="45700">
            <a:noAutofit/>
          </a:bodyPr>
          <a:lstStyle>
            <a:lvl1pPr indent="-336550" lvl="0" marL="457200" algn="l">
              <a:lnSpc>
                <a:spcPct val="100000"/>
              </a:lnSpc>
              <a:spcBef>
                <a:spcPts val="0"/>
              </a:spcBef>
              <a:spcAft>
                <a:spcPts val="0"/>
              </a:spcAft>
              <a:buClr>
                <a:schemeClr val="dk1"/>
              </a:buClr>
              <a:buSzPts val="1700"/>
              <a:buChar char="•"/>
              <a:defRPr sz="2000"/>
            </a:lvl1pPr>
            <a:lvl2pPr indent="-320040" lvl="1" marL="914400" algn="l">
              <a:lnSpc>
                <a:spcPct val="100000"/>
              </a:lnSpc>
              <a:spcBef>
                <a:spcPts val="800"/>
              </a:spcBef>
              <a:spcAft>
                <a:spcPts val="0"/>
              </a:spcAft>
              <a:buClr>
                <a:schemeClr val="dk1"/>
              </a:buClr>
              <a:buSzPts val="1440"/>
              <a:buChar char="–"/>
              <a:defRPr sz="1800"/>
            </a:lvl2pPr>
            <a:lvl3pPr indent="-314960" lvl="2" marL="1371600" algn="l">
              <a:lnSpc>
                <a:spcPct val="100000"/>
              </a:lnSpc>
              <a:spcBef>
                <a:spcPts val="720"/>
              </a:spcBef>
              <a:spcAft>
                <a:spcPts val="0"/>
              </a:spcAft>
              <a:buClr>
                <a:schemeClr val="dk1"/>
              </a:buClr>
              <a:buSzPts val="1360"/>
              <a:buChar char="–"/>
              <a:defRPr sz="1600"/>
            </a:lvl3pPr>
            <a:lvl4pPr indent="-317500" lvl="3" marL="1828800" algn="l">
              <a:lnSpc>
                <a:spcPct val="100000"/>
              </a:lnSpc>
              <a:spcBef>
                <a:spcPts val="640"/>
              </a:spcBef>
              <a:spcAft>
                <a:spcPts val="0"/>
              </a:spcAft>
              <a:buClr>
                <a:schemeClr val="dk1"/>
              </a:buClr>
              <a:buSzPts val="1400"/>
              <a:buChar char="–"/>
              <a:defRPr sz="1400"/>
            </a:lvl4pPr>
            <a:lvl5pPr indent="-289560" lvl="4" marL="2286000" algn="l">
              <a:lnSpc>
                <a:spcPct val="100000"/>
              </a:lnSpc>
              <a:spcBef>
                <a:spcPts val="560"/>
              </a:spcBef>
              <a:spcAft>
                <a:spcPts val="0"/>
              </a:spcAft>
              <a:buClr>
                <a:schemeClr val="dk1"/>
              </a:buClr>
              <a:buSzPts val="960"/>
              <a:buChar char="–"/>
              <a:defRPr sz="1200"/>
            </a:lvl5pPr>
            <a:lvl6pPr indent="-320039" lvl="5" marL="2743200" algn="l">
              <a:lnSpc>
                <a:spcPct val="100000"/>
              </a:lnSpc>
              <a:spcBef>
                <a:spcPts val="48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45" name="Google Shape;45;p25"/>
          <p:cNvSpPr txBox="1"/>
          <p:nvPr>
            <p:ph idx="3" type="body"/>
          </p:nvPr>
        </p:nvSpPr>
        <p:spPr>
          <a:xfrm>
            <a:off x="768097" y="1344614"/>
            <a:ext cx="4821767"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2040"/>
              <a:buNone/>
              <a:defRPr b="1" sz="2400">
                <a:solidFill>
                  <a:schemeClr val="dk1"/>
                </a:solidFill>
                <a:latin typeface="Arial"/>
                <a:ea typeface="Arial"/>
                <a:cs typeface="Arial"/>
                <a:sym typeface="Arial"/>
              </a:defRPr>
            </a:lvl1pPr>
            <a:lvl2pPr indent="-350519" lvl="1" marL="914400" algn="l">
              <a:lnSpc>
                <a:spcPct val="100000"/>
              </a:lnSpc>
              <a:spcBef>
                <a:spcPts val="0"/>
              </a:spcBef>
              <a:spcAft>
                <a:spcPts val="0"/>
              </a:spcAft>
              <a:buClr>
                <a:schemeClr val="dk1"/>
              </a:buClr>
              <a:buSzPts val="1920"/>
              <a:buChar char="–"/>
              <a:defRPr b="1" sz="2400">
                <a:solidFill>
                  <a:schemeClr val="dk1"/>
                </a:solidFill>
                <a:latin typeface="Arial"/>
                <a:ea typeface="Arial"/>
                <a:cs typeface="Arial"/>
                <a:sym typeface="Arial"/>
              </a:defRPr>
            </a:lvl2pPr>
            <a:lvl3pPr indent="-358139" lvl="2" marL="1371600" algn="l">
              <a:lnSpc>
                <a:spcPct val="100000"/>
              </a:lnSpc>
              <a:spcBef>
                <a:spcPts val="0"/>
              </a:spcBef>
              <a:spcAft>
                <a:spcPts val="0"/>
              </a:spcAft>
              <a:buClr>
                <a:schemeClr val="dk1"/>
              </a:buClr>
              <a:buSzPts val="2040"/>
              <a:buChar char="–"/>
              <a:defRPr b="1" sz="2400">
                <a:solidFill>
                  <a:schemeClr val="dk1"/>
                </a:solidFill>
                <a:latin typeface="Arial"/>
                <a:ea typeface="Arial"/>
                <a:cs typeface="Arial"/>
                <a:sym typeface="Arial"/>
              </a:defRPr>
            </a:lvl3pPr>
            <a:lvl4pPr indent="-381000" lvl="3" marL="1828800" algn="l">
              <a:lnSpc>
                <a:spcPct val="100000"/>
              </a:lnSpc>
              <a:spcBef>
                <a:spcPts val="0"/>
              </a:spcBef>
              <a:spcAft>
                <a:spcPts val="0"/>
              </a:spcAft>
              <a:buClr>
                <a:schemeClr val="dk1"/>
              </a:buClr>
              <a:buSzPts val="2400"/>
              <a:buChar char="–"/>
              <a:defRPr b="1" sz="2400">
                <a:solidFill>
                  <a:schemeClr val="dk1"/>
                </a:solidFill>
                <a:latin typeface="Arial"/>
                <a:ea typeface="Arial"/>
                <a:cs typeface="Arial"/>
                <a:sym typeface="Arial"/>
              </a:defRPr>
            </a:lvl4pPr>
            <a:lvl5pPr indent="-350520" lvl="4" marL="2286000" algn="l">
              <a:lnSpc>
                <a:spcPct val="100000"/>
              </a:lnSpc>
              <a:spcBef>
                <a:spcPts val="0"/>
              </a:spcBef>
              <a:spcAft>
                <a:spcPts val="0"/>
              </a:spcAft>
              <a:buClr>
                <a:schemeClr val="dk1"/>
              </a:buClr>
              <a:buSzPts val="1920"/>
              <a:buChar char="–"/>
              <a:defRPr b="1" sz="2400">
                <a:solidFill>
                  <a:schemeClr val="dk1"/>
                </a:solidFill>
                <a:latin typeface="Arial"/>
                <a:ea typeface="Arial"/>
                <a:cs typeface="Arial"/>
                <a:sym typeface="Arial"/>
              </a:defRPr>
            </a:lvl5pPr>
            <a:lvl6pPr indent="-320039" lvl="5" marL="2743200" algn="l">
              <a:lnSpc>
                <a:spcPct val="100000"/>
              </a:lnSpc>
              <a:spcBef>
                <a:spcPts val="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46" name="Google Shape;46;p25"/>
          <p:cNvSpPr txBox="1"/>
          <p:nvPr>
            <p:ph idx="4" type="body"/>
          </p:nvPr>
        </p:nvSpPr>
        <p:spPr>
          <a:xfrm>
            <a:off x="5799667" y="1344614"/>
            <a:ext cx="4821767"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2040"/>
              <a:buNone/>
              <a:defRPr b="1" sz="2400">
                <a:solidFill>
                  <a:schemeClr val="dk1"/>
                </a:solidFill>
                <a:latin typeface="Arial"/>
                <a:ea typeface="Arial"/>
                <a:cs typeface="Arial"/>
                <a:sym typeface="Arial"/>
              </a:defRPr>
            </a:lvl1pPr>
            <a:lvl2pPr indent="-350519" lvl="1" marL="914400" algn="l">
              <a:lnSpc>
                <a:spcPct val="100000"/>
              </a:lnSpc>
              <a:spcBef>
                <a:spcPts val="0"/>
              </a:spcBef>
              <a:spcAft>
                <a:spcPts val="0"/>
              </a:spcAft>
              <a:buClr>
                <a:schemeClr val="dk1"/>
              </a:buClr>
              <a:buSzPts val="1920"/>
              <a:buChar char="–"/>
              <a:defRPr b="1" sz="2400">
                <a:solidFill>
                  <a:schemeClr val="dk1"/>
                </a:solidFill>
                <a:latin typeface="Arial"/>
                <a:ea typeface="Arial"/>
                <a:cs typeface="Arial"/>
                <a:sym typeface="Arial"/>
              </a:defRPr>
            </a:lvl2pPr>
            <a:lvl3pPr indent="-358139" lvl="2" marL="1371600" algn="l">
              <a:lnSpc>
                <a:spcPct val="100000"/>
              </a:lnSpc>
              <a:spcBef>
                <a:spcPts val="0"/>
              </a:spcBef>
              <a:spcAft>
                <a:spcPts val="0"/>
              </a:spcAft>
              <a:buClr>
                <a:schemeClr val="dk1"/>
              </a:buClr>
              <a:buSzPts val="2040"/>
              <a:buChar char="–"/>
              <a:defRPr b="1" sz="2400">
                <a:solidFill>
                  <a:schemeClr val="dk1"/>
                </a:solidFill>
                <a:latin typeface="Arial"/>
                <a:ea typeface="Arial"/>
                <a:cs typeface="Arial"/>
                <a:sym typeface="Arial"/>
              </a:defRPr>
            </a:lvl3pPr>
            <a:lvl4pPr indent="-381000" lvl="3" marL="1828800" algn="l">
              <a:lnSpc>
                <a:spcPct val="100000"/>
              </a:lnSpc>
              <a:spcBef>
                <a:spcPts val="0"/>
              </a:spcBef>
              <a:spcAft>
                <a:spcPts val="0"/>
              </a:spcAft>
              <a:buClr>
                <a:schemeClr val="dk1"/>
              </a:buClr>
              <a:buSzPts val="2400"/>
              <a:buChar char="–"/>
              <a:defRPr b="1" sz="2400">
                <a:solidFill>
                  <a:schemeClr val="dk1"/>
                </a:solidFill>
                <a:latin typeface="Arial"/>
                <a:ea typeface="Arial"/>
                <a:cs typeface="Arial"/>
                <a:sym typeface="Arial"/>
              </a:defRPr>
            </a:lvl4pPr>
            <a:lvl5pPr indent="-350520" lvl="4" marL="2286000" algn="l">
              <a:lnSpc>
                <a:spcPct val="100000"/>
              </a:lnSpc>
              <a:spcBef>
                <a:spcPts val="0"/>
              </a:spcBef>
              <a:spcAft>
                <a:spcPts val="0"/>
              </a:spcAft>
              <a:buClr>
                <a:schemeClr val="dk1"/>
              </a:buClr>
              <a:buSzPts val="1920"/>
              <a:buChar char="–"/>
              <a:defRPr b="1" sz="2400">
                <a:solidFill>
                  <a:schemeClr val="dk1"/>
                </a:solidFill>
                <a:latin typeface="Arial"/>
                <a:ea typeface="Arial"/>
                <a:cs typeface="Arial"/>
                <a:sym typeface="Arial"/>
              </a:defRPr>
            </a:lvl5pPr>
            <a:lvl6pPr indent="-320039" lvl="5" marL="2743200" algn="l">
              <a:lnSpc>
                <a:spcPct val="100000"/>
              </a:lnSpc>
              <a:spcBef>
                <a:spcPts val="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47" name="Google Shape;47;p25"/>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25"/>
          <p:cNvSpPr txBox="1"/>
          <p:nvPr>
            <p:ph idx="11" type="ftr"/>
          </p:nvPr>
        </p:nvSpPr>
        <p:spPr>
          <a:xfrm>
            <a:off x="768096" y="6475413"/>
            <a:ext cx="5334000" cy="304800"/>
          </a:xfrm>
          <a:prstGeom prst="rect">
            <a:avLst/>
          </a:prstGeom>
          <a:noFill/>
          <a:ln>
            <a:noFill/>
          </a:ln>
        </p:spPr>
        <p:txBody>
          <a:bodyPr anchorCtr="0" anchor="ctr" bIns="0" lIns="91425" spcFirstLastPara="1" rIns="91425" wrap="square" tIns="0">
            <a:noAutofit/>
          </a:bodyPr>
          <a:lstStyle>
            <a:lvl1pPr lvl="0" algn="l">
              <a:lnSpc>
                <a:spcPct val="95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0" type="dt"/>
          </p:nvPr>
        </p:nvSpPr>
        <p:spPr>
          <a:xfrm>
            <a:off x="10181167" y="6475413"/>
            <a:ext cx="1703917" cy="152400"/>
          </a:xfrm>
          <a:prstGeom prst="rect">
            <a:avLst/>
          </a:prstGeom>
          <a:noFill/>
          <a:ln>
            <a:noFill/>
          </a:ln>
        </p:spPr>
        <p:txBody>
          <a:bodyPr anchorCtr="0" anchor="b" bIns="0" lIns="91425" spcFirstLastPara="1" rIns="91425" wrap="square" tIns="0">
            <a:noAutofit/>
          </a:bodyPr>
          <a:lstStyle>
            <a:lvl1pPr lvl="0" algn="r">
              <a:lnSpc>
                <a:spcPct val="100000"/>
              </a:lnSpc>
              <a:spcBef>
                <a:spcPts val="0"/>
              </a:spcBef>
              <a:spcAft>
                <a:spcPts val="0"/>
              </a:spcAft>
              <a:buSzPts val="1400"/>
              <a:buNone/>
              <a:defRPr sz="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1" name="Shape 51"/>
        <p:cNvGrpSpPr/>
        <p:nvPr/>
      </p:nvGrpSpPr>
      <p:grpSpPr>
        <a:xfrm>
          <a:off x="0" y="0"/>
          <a:ext cx="0" cy="0"/>
          <a:chOff x="0" y="0"/>
          <a:chExt cx="0" cy="0"/>
        </a:xfrm>
      </p:grpSpPr>
      <p:sp>
        <p:nvSpPr>
          <p:cNvPr id="52" name="Google Shape;52;p26"/>
          <p:cNvSpPr txBox="1"/>
          <p:nvPr>
            <p:ph type="title"/>
          </p:nvPr>
        </p:nvSpPr>
        <p:spPr>
          <a:xfrm>
            <a:off x="768097" y="717551"/>
            <a:ext cx="9173633" cy="449263"/>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SzPts val="1400"/>
              <a:buNone/>
              <a:defRPr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26"/>
          <p:cNvSpPr txBox="1"/>
          <p:nvPr>
            <p:ph idx="1" type="body"/>
          </p:nvPr>
        </p:nvSpPr>
        <p:spPr>
          <a:xfrm>
            <a:off x="768096" y="1827214"/>
            <a:ext cx="4828117" cy="4041775"/>
          </a:xfrm>
          <a:prstGeom prst="rect">
            <a:avLst/>
          </a:prstGeom>
          <a:noFill/>
          <a:ln>
            <a:noFill/>
          </a:ln>
        </p:spPr>
        <p:txBody>
          <a:bodyPr anchorCtr="0" anchor="t" bIns="45700" lIns="91425" spcFirstLastPara="1" rIns="91425" wrap="square" tIns="45700">
            <a:noAutofit/>
          </a:bodyPr>
          <a:lstStyle>
            <a:lvl1pPr indent="-336550" lvl="0" marL="457200" algn="l">
              <a:lnSpc>
                <a:spcPct val="100000"/>
              </a:lnSpc>
              <a:spcBef>
                <a:spcPts val="0"/>
              </a:spcBef>
              <a:spcAft>
                <a:spcPts val="0"/>
              </a:spcAft>
              <a:buClr>
                <a:schemeClr val="dk1"/>
              </a:buClr>
              <a:buSzPts val="1700"/>
              <a:buChar char="•"/>
              <a:defRPr sz="2000">
                <a:solidFill>
                  <a:schemeClr val="dk1"/>
                </a:solidFill>
                <a:latin typeface="Arial"/>
                <a:ea typeface="Arial"/>
                <a:cs typeface="Arial"/>
                <a:sym typeface="Arial"/>
              </a:defRPr>
            </a:lvl1pPr>
            <a:lvl2pPr indent="-320040" lvl="1" marL="914400" algn="l">
              <a:lnSpc>
                <a:spcPct val="100000"/>
              </a:lnSpc>
              <a:spcBef>
                <a:spcPts val="800"/>
              </a:spcBef>
              <a:spcAft>
                <a:spcPts val="0"/>
              </a:spcAft>
              <a:buClr>
                <a:schemeClr val="dk1"/>
              </a:buClr>
              <a:buSzPts val="1440"/>
              <a:buChar char="–"/>
              <a:defRPr sz="1800">
                <a:latin typeface="Arial"/>
                <a:ea typeface="Arial"/>
                <a:cs typeface="Arial"/>
                <a:sym typeface="Arial"/>
              </a:defRPr>
            </a:lvl2pPr>
            <a:lvl3pPr indent="-314960" lvl="2" marL="1371600" algn="l">
              <a:lnSpc>
                <a:spcPct val="100000"/>
              </a:lnSpc>
              <a:spcBef>
                <a:spcPts val="720"/>
              </a:spcBef>
              <a:spcAft>
                <a:spcPts val="0"/>
              </a:spcAft>
              <a:buClr>
                <a:schemeClr val="dk1"/>
              </a:buClr>
              <a:buSzPts val="1360"/>
              <a:buChar char="–"/>
              <a:defRPr sz="1600">
                <a:latin typeface="Arial"/>
                <a:ea typeface="Arial"/>
                <a:cs typeface="Arial"/>
                <a:sym typeface="Arial"/>
              </a:defRPr>
            </a:lvl3pPr>
            <a:lvl4pPr indent="-317500" lvl="3" marL="1828800" algn="l">
              <a:lnSpc>
                <a:spcPct val="100000"/>
              </a:lnSpc>
              <a:spcBef>
                <a:spcPts val="640"/>
              </a:spcBef>
              <a:spcAft>
                <a:spcPts val="0"/>
              </a:spcAft>
              <a:buClr>
                <a:schemeClr val="dk1"/>
              </a:buClr>
              <a:buSzPts val="1400"/>
              <a:buChar char="–"/>
              <a:defRPr sz="1400">
                <a:latin typeface="Arial"/>
                <a:ea typeface="Arial"/>
                <a:cs typeface="Arial"/>
                <a:sym typeface="Arial"/>
              </a:defRPr>
            </a:lvl4pPr>
            <a:lvl5pPr indent="-289560" lvl="4" marL="2286000" algn="l">
              <a:lnSpc>
                <a:spcPct val="100000"/>
              </a:lnSpc>
              <a:spcBef>
                <a:spcPts val="560"/>
              </a:spcBef>
              <a:spcAft>
                <a:spcPts val="0"/>
              </a:spcAft>
              <a:buClr>
                <a:schemeClr val="dk1"/>
              </a:buClr>
              <a:buSzPts val="960"/>
              <a:buChar char="–"/>
              <a:defRPr sz="1200">
                <a:latin typeface="Arial"/>
                <a:ea typeface="Arial"/>
                <a:cs typeface="Arial"/>
                <a:sym typeface="Arial"/>
              </a:defRPr>
            </a:lvl5pPr>
            <a:lvl6pPr indent="-320039" lvl="5" marL="2743200" algn="l">
              <a:lnSpc>
                <a:spcPct val="100000"/>
              </a:lnSpc>
              <a:spcBef>
                <a:spcPts val="48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54" name="Google Shape;54;p26"/>
          <p:cNvSpPr txBox="1"/>
          <p:nvPr>
            <p:ph idx="2" type="body"/>
          </p:nvPr>
        </p:nvSpPr>
        <p:spPr>
          <a:xfrm>
            <a:off x="5793316" y="1827214"/>
            <a:ext cx="4828117" cy="4041775"/>
          </a:xfrm>
          <a:prstGeom prst="rect">
            <a:avLst/>
          </a:prstGeom>
          <a:noFill/>
          <a:ln>
            <a:noFill/>
          </a:ln>
        </p:spPr>
        <p:txBody>
          <a:bodyPr anchorCtr="0" anchor="t" bIns="45700" lIns="91425" spcFirstLastPara="1" rIns="91425" wrap="square" tIns="45700">
            <a:noAutofit/>
          </a:bodyPr>
          <a:lstStyle>
            <a:lvl1pPr indent="-336550" lvl="0" marL="457200" algn="l">
              <a:lnSpc>
                <a:spcPct val="100000"/>
              </a:lnSpc>
              <a:spcBef>
                <a:spcPts val="0"/>
              </a:spcBef>
              <a:spcAft>
                <a:spcPts val="0"/>
              </a:spcAft>
              <a:buClr>
                <a:schemeClr val="dk1"/>
              </a:buClr>
              <a:buSzPts val="1700"/>
              <a:buChar char="•"/>
              <a:defRPr sz="2000">
                <a:latin typeface="Arial"/>
                <a:ea typeface="Arial"/>
                <a:cs typeface="Arial"/>
                <a:sym typeface="Arial"/>
              </a:defRPr>
            </a:lvl1pPr>
            <a:lvl2pPr indent="-320040" lvl="1" marL="914400" algn="l">
              <a:lnSpc>
                <a:spcPct val="100000"/>
              </a:lnSpc>
              <a:spcBef>
                <a:spcPts val="800"/>
              </a:spcBef>
              <a:spcAft>
                <a:spcPts val="0"/>
              </a:spcAft>
              <a:buClr>
                <a:schemeClr val="dk1"/>
              </a:buClr>
              <a:buSzPts val="1440"/>
              <a:buChar char="–"/>
              <a:defRPr sz="1800">
                <a:latin typeface="Arial"/>
                <a:ea typeface="Arial"/>
                <a:cs typeface="Arial"/>
                <a:sym typeface="Arial"/>
              </a:defRPr>
            </a:lvl2pPr>
            <a:lvl3pPr indent="-314960" lvl="2" marL="1371600" algn="l">
              <a:lnSpc>
                <a:spcPct val="100000"/>
              </a:lnSpc>
              <a:spcBef>
                <a:spcPts val="720"/>
              </a:spcBef>
              <a:spcAft>
                <a:spcPts val="0"/>
              </a:spcAft>
              <a:buClr>
                <a:schemeClr val="dk1"/>
              </a:buClr>
              <a:buSzPts val="1360"/>
              <a:buChar char="–"/>
              <a:defRPr sz="1600">
                <a:latin typeface="Arial"/>
                <a:ea typeface="Arial"/>
                <a:cs typeface="Arial"/>
                <a:sym typeface="Arial"/>
              </a:defRPr>
            </a:lvl3pPr>
            <a:lvl4pPr indent="-317500" lvl="3" marL="1828800" algn="l">
              <a:lnSpc>
                <a:spcPct val="100000"/>
              </a:lnSpc>
              <a:spcBef>
                <a:spcPts val="640"/>
              </a:spcBef>
              <a:spcAft>
                <a:spcPts val="0"/>
              </a:spcAft>
              <a:buClr>
                <a:schemeClr val="dk1"/>
              </a:buClr>
              <a:buSzPts val="1400"/>
              <a:buChar char="–"/>
              <a:defRPr sz="1400">
                <a:latin typeface="Arial"/>
                <a:ea typeface="Arial"/>
                <a:cs typeface="Arial"/>
                <a:sym typeface="Arial"/>
              </a:defRPr>
            </a:lvl4pPr>
            <a:lvl5pPr indent="-289560" lvl="4" marL="2286000" algn="l">
              <a:lnSpc>
                <a:spcPct val="100000"/>
              </a:lnSpc>
              <a:spcBef>
                <a:spcPts val="560"/>
              </a:spcBef>
              <a:spcAft>
                <a:spcPts val="0"/>
              </a:spcAft>
              <a:buClr>
                <a:schemeClr val="dk1"/>
              </a:buClr>
              <a:buSzPts val="960"/>
              <a:buChar char="–"/>
              <a:defRPr sz="1200">
                <a:latin typeface="Arial"/>
                <a:ea typeface="Arial"/>
                <a:cs typeface="Arial"/>
                <a:sym typeface="Arial"/>
              </a:defRPr>
            </a:lvl5pPr>
            <a:lvl6pPr indent="-320039" lvl="5" marL="2743200" algn="l">
              <a:lnSpc>
                <a:spcPct val="100000"/>
              </a:lnSpc>
              <a:spcBef>
                <a:spcPts val="480"/>
              </a:spcBef>
              <a:spcAft>
                <a:spcPts val="0"/>
              </a:spcAft>
              <a:buClr>
                <a:schemeClr val="dk1"/>
              </a:buClr>
              <a:buSzPts val="1440"/>
              <a:buChar char="–"/>
              <a:defRPr/>
            </a:lvl6pPr>
            <a:lvl7pPr indent="-320039" lvl="6" marL="3200400" algn="l">
              <a:lnSpc>
                <a:spcPct val="100000"/>
              </a:lnSpc>
              <a:spcBef>
                <a:spcPts val="720"/>
              </a:spcBef>
              <a:spcAft>
                <a:spcPts val="0"/>
              </a:spcAft>
              <a:buClr>
                <a:schemeClr val="dk1"/>
              </a:buClr>
              <a:buSzPts val="1440"/>
              <a:buChar char="–"/>
              <a:defRPr/>
            </a:lvl7pPr>
            <a:lvl8pPr indent="-320040" lvl="7" marL="3657600" algn="l">
              <a:lnSpc>
                <a:spcPct val="100000"/>
              </a:lnSpc>
              <a:spcBef>
                <a:spcPts val="720"/>
              </a:spcBef>
              <a:spcAft>
                <a:spcPts val="0"/>
              </a:spcAft>
              <a:buClr>
                <a:schemeClr val="dk1"/>
              </a:buClr>
              <a:buSzPts val="1440"/>
              <a:buChar char="–"/>
              <a:defRPr/>
            </a:lvl8pPr>
            <a:lvl9pPr indent="-320040" lvl="8" marL="4114800" algn="l">
              <a:lnSpc>
                <a:spcPct val="100000"/>
              </a:lnSpc>
              <a:spcBef>
                <a:spcPts val="720"/>
              </a:spcBef>
              <a:spcAft>
                <a:spcPts val="720"/>
              </a:spcAft>
              <a:buClr>
                <a:schemeClr val="dk1"/>
              </a:buClr>
              <a:buSzPts val="1440"/>
              <a:buChar char="–"/>
              <a:defRPr/>
            </a:lvl9pPr>
          </a:lstStyle>
          <a:p/>
        </p:txBody>
      </p:sp>
      <p:sp>
        <p:nvSpPr>
          <p:cNvPr id="55" name="Google Shape;55;p26"/>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26"/>
          <p:cNvSpPr txBox="1"/>
          <p:nvPr>
            <p:ph idx="11" type="ftr"/>
          </p:nvPr>
        </p:nvSpPr>
        <p:spPr>
          <a:xfrm>
            <a:off x="768096" y="6475413"/>
            <a:ext cx="5334000" cy="304800"/>
          </a:xfrm>
          <a:prstGeom prst="rect">
            <a:avLst/>
          </a:prstGeom>
          <a:noFill/>
          <a:ln>
            <a:noFill/>
          </a:ln>
        </p:spPr>
        <p:txBody>
          <a:bodyPr anchorCtr="0" anchor="ctr" bIns="0" lIns="91425" spcFirstLastPara="1" rIns="91425" wrap="square" tIns="0">
            <a:noAutofit/>
          </a:bodyPr>
          <a:lstStyle>
            <a:lvl1pPr lvl="0" algn="l">
              <a:lnSpc>
                <a:spcPct val="95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0" type="dt"/>
          </p:nvPr>
        </p:nvSpPr>
        <p:spPr>
          <a:xfrm>
            <a:off x="10181167" y="6475413"/>
            <a:ext cx="1703917" cy="152400"/>
          </a:xfrm>
          <a:prstGeom prst="rect">
            <a:avLst/>
          </a:prstGeom>
          <a:noFill/>
          <a:ln>
            <a:noFill/>
          </a:ln>
        </p:spPr>
        <p:txBody>
          <a:bodyPr anchorCtr="0" anchor="b" bIns="0" lIns="91425" spcFirstLastPara="1" rIns="91425" wrap="square" tIns="0">
            <a:noAutofit/>
          </a:bodyPr>
          <a:lstStyle>
            <a:lvl1pPr lvl="0" algn="r">
              <a:lnSpc>
                <a:spcPct val="100000"/>
              </a:lnSpc>
              <a:spcBef>
                <a:spcPts val="0"/>
              </a:spcBef>
              <a:spcAft>
                <a:spcPts val="0"/>
              </a:spcAft>
              <a:buSzPts val="1400"/>
              <a:buNone/>
              <a:defRPr sz="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showMasterSp="0">
  <p:cSld name="Section Divider">
    <p:spTree>
      <p:nvGrpSpPr>
        <p:cNvPr id="58" name="Shape 58"/>
        <p:cNvGrpSpPr/>
        <p:nvPr/>
      </p:nvGrpSpPr>
      <p:grpSpPr>
        <a:xfrm>
          <a:off x="0" y="0"/>
          <a:ext cx="0" cy="0"/>
          <a:chOff x="0" y="0"/>
          <a:chExt cx="0" cy="0"/>
        </a:xfrm>
      </p:grpSpPr>
      <p:sp>
        <p:nvSpPr>
          <p:cNvPr id="59" name="Google Shape;59;p27"/>
          <p:cNvSpPr txBox="1"/>
          <p:nvPr>
            <p:ph type="ctrTitle"/>
          </p:nvPr>
        </p:nvSpPr>
        <p:spPr>
          <a:xfrm>
            <a:off x="768096" y="4835526"/>
            <a:ext cx="8412480" cy="103412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sz="3400" u="none" cap="none" strike="noStrike">
                <a:solidFill>
                  <a:schemeClr val="dk2"/>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ng)">
  <p:cSld name="Title Only (long)">
    <p:bg>
      <p:bgPr>
        <a:solidFill>
          <a:srgbClr val="F7F7F7"/>
        </a:solidFill>
      </p:bgPr>
    </p:bg>
    <p:spTree>
      <p:nvGrpSpPr>
        <p:cNvPr id="60" name="Shape 60"/>
        <p:cNvGrpSpPr/>
        <p:nvPr/>
      </p:nvGrpSpPr>
      <p:grpSpPr>
        <a:xfrm>
          <a:off x="0" y="0"/>
          <a:ext cx="0" cy="0"/>
          <a:chOff x="0" y="0"/>
          <a:chExt cx="0" cy="0"/>
        </a:xfrm>
      </p:grpSpPr>
      <p:sp>
        <p:nvSpPr>
          <p:cNvPr id="61" name="Google Shape;61;p28"/>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28"/>
          <p:cNvSpPr txBox="1"/>
          <p:nvPr>
            <p:ph idx="11" type="ftr"/>
          </p:nvPr>
        </p:nvSpPr>
        <p:spPr>
          <a:xfrm>
            <a:off x="768096" y="6475413"/>
            <a:ext cx="5334000" cy="304800"/>
          </a:xfrm>
          <a:prstGeom prst="rect">
            <a:avLst/>
          </a:prstGeom>
          <a:noFill/>
          <a:ln>
            <a:noFill/>
          </a:ln>
        </p:spPr>
        <p:txBody>
          <a:bodyPr anchorCtr="0" anchor="ctr" bIns="0" lIns="91425" spcFirstLastPara="1" rIns="91425" wrap="square" tIns="0">
            <a:noAutofit/>
          </a:bodyPr>
          <a:lstStyle>
            <a:lvl1pPr lvl="0" algn="l">
              <a:lnSpc>
                <a:spcPct val="95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0" type="dt"/>
          </p:nvPr>
        </p:nvSpPr>
        <p:spPr>
          <a:xfrm>
            <a:off x="10181167" y="6475413"/>
            <a:ext cx="1703917" cy="152400"/>
          </a:xfrm>
          <a:prstGeom prst="rect">
            <a:avLst/>
          </a:prstGeom>
          <a:noFill/>
          <a:ln>
            <a:noFill/>
          </a:ln>
        </p:spPr>
        <p:txBody>
          <a:bodyPr anchorCtr="0" anchor="b" bIns="0" lIns="91425" spcFirstLastPara="1" rIns="91425"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type="title"/>
          </p:nvPr>
        </p:nvSpPr>
        <p:spPr>
          <a:xfrm>
            <a:off x="219456" y="218129"/>
            <a:ext cx="11423904" cy="452432"/>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20"/>
          <p:cNvSpPr txBox="1"/>
          <p:nvPr>
            <p:ph idx="1" type="body"/>
          </p:nvPr>
        </p:nvSpPr>
        <p:spPr>
          <a:xfrm>
            <a:off x="768097" y="1827214"/>
            <a:ext cx="9859433" cy="4041775"/>
          </a:xfrm>
          <a:prstGeom prst="rect">
            <a:avLst/>
          </a:prstGeom>
          <a:noFill/>
          <a:ln>
            <a:noFill/>
          </a:ln>
        </p:spPr>
        <p:txBody>
          <a:bodyPr anchorCtr="0" anchor="t" bIns="45700" lIns="91425" spcFirstLastPara="1" rIns="91425" wrap="square" tIns="45700">
            <a:noAutofit/>
          </a:bodyPr>
          <a:lstStyle>
            <a:lvl1pPr indent="-358140" lvl="0" marL="457200" marR="0" rtl="0" algn="l">
              <a:lnSpc>
                <a:spcPct val="100000"/>
              </a:lnSpc>
              <a:spcBef>
                <a:spcPts val="0"/>
              </a:spcBef>
              <a:spcAft>
                <a:spcPts val="0"/>
              </a:spcAft>
              <a:buClr>
                <a:schemeClr val="dk1"/>
              </a:buClr>
              <a:buSzPts val="2040"/>
              <a:buFont typeface="Arial"/>
              <a:buChar char="•"/>
              <a:defRPr b="0" i="0" sz="2400" u="none" cap="none" strike="noStrike">
                <a:solidFill>
                  <a:schemeClr val="dk1"/>
                </a:solidFill>
                <a:latin typeface="Arial"/>
                <a:ea typeface="Arial"/>
                <a:cs typeface="Arial"/>
                <a:sym typeface="Arial"/>
              </a:defRPr>
            </a:lvl1pPr>
            <a:lvl2pPr indent="-340360" lvl="1" marL="914400" marR="0" rtl="0" algn="l">
              <a:lnSpc>
                <a:spcPct val="100000"/>
              </a:lnSpc>
              <a:spcBef>
                <a:spcPts val="960"/>
              </a:spcBef>
              <a:spcAft>
                <a:spcPts val="0"/>
              </a:spcAft>
              <a:buClr>
                <a:schemeClr val="dk1"/>
              </a:buClr>
              <a:buSzPts val="1760"/>
              <a:buFont typeface="Arial"/>
              <a:buChar char="–"/>
              <a:defRPr b="0" i="0" sz="2200" u="none" cap="none" strike="noStrike">
                <a:solidFill>
                  <a:schemeClr val="dk1"/>
                </a:solidFill>
                <a:latin typeface="Arial"/>
                <a:ea typeface="Arial"/>
                <a:cs typeface="Arial"/>
                <a:sym typeface="Arial"/>
              </a:defRPr>
            </a:lvl2pPr>
            <a:lvl3pPr indent="-336550" lvl="2" marL="1371600" marR="0" rtl="0" algn="l">
              <a:lnSpc>
                <a:spcPct val="100000"/>
              </a:lnSpc>
              <a:spcBef>
                <a:spcPts val="880"/>
              </a:spcBef>
              <a:spcAft>
                <a:spcPts val="0"/>
              </a:spcAft>
              <a:buClr>
                <a:schemeClr val="dk1"/>
              </a:buClr>
              <a:buSzPts val="17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09879" lvl="4" marL="2286000" marR="0" rtl="0" algn="l">
              <a:lnSpc>
                <a:spcPct val="100000"/>
              </a:lnSpc>
              <a:spcBef>
                <a:spcPts val="720"/>
              </a:spcBef>
              <a:spcAft>
                <a:spcPts val="0"/>
              </a:spcAft>
              <a:buClr>
                <a:schemeClr val="dk1"/>
              </a:buClr>
              <a:buSzPts val="1280"/>
              <a:buFont typeface="Arial"/>
              <a:buChar char="–"/>
              <a:defRPr b="0" i="0" sz="1600" u="none" cap="none" strike="noStrike">
                <a:solidFill>
                  <a:schemeClr val="dk1"/>
                </a:solidFill>
                <a:latin typeface="Arial"/>
                <a:ea typeface="Arial"/>
                <a:cs typeface="Arial"/>
                <a:sym typeface="Arial"/>
              </a:defRPr>
            </a:lvl5pPr>
            <a:lvl6pPr indent="-309879" lvl="5" marL="2743200" marR="0" rtl="0" algn="l">
              <a:lnSpc>
                <a:spcPct val="100000"/>
              </a:lnSpc>
              <a:spcBef>
                <a:spcPts val="640"/>
              </a:spcBef>
              <a:spcAft>
                <a:spcPts val="0"/>
              </a:spcAft>
              <a:buClr>
                <a:schemeClr val="dk1"/>
              </a:buClr>
              <a:buSzPts val="1280"/>
              <a:buFont typeface="Arial"/>
              <a:buChar char="–"/>
              <a:defRPr b="0" i="0" sz="1600" u="none" cap="none" strike="noStrike">
                <a:solidFill>
                  <a:schemeClr val="dk1"/>
                </a:solidFill>
                <a:latin typeface="Arial"/>
                <a:ea typeface="Arial"/>
                <a:cs typeface="Arial"/>
                <a:sym typeface="Arial"/>
              </a:defRPr>
            </a:lvl6pPr>
            <a:lvl7pPr indent="-309879" lvl="6" marL="3200400" marR="0" rtl="0" algn="l">
              <a:lnSpc>
                <a:spcPct val="100000"/>
              </a:lnSpc>
              <a:spcBef>
                <a:spcPts val="640"/>
              </a:spcBef>
              <a:spcAft>
                <a:spcPts val="0"/>
              </a:spcAft>
              <a:buClr>
                <a:schemeClr val="dk1"/>
              </a:buClr>
              <a:buSzPts val="1280"/>
              <a:buFont typeface="Arial"/>
              <a:buChar char="–"/>
              <a:defRPr b="0" i="0" sz="1600" u="none" cap="none" strike="noStrike">
                <a:solidFill>
                  <a:schemeClr val="dk1"/>
                </a:solidFill>
                <a:latin typeface="Arial"/>
                <a:ea typeface="Arial"/>
                <a:cs typeface="Arial"/>
                <a:sym typeface="Arial"/>
              </a:defRPr>
            </a:lvl7pPr>
            <a:lvl8pPr indent="-309879" lvl="7" marL="3657600" marR="0" rtl="0" algn="l">
              <a:lnSpc>
                <a:spcPct val="100000"/>
              </a:lnSpc>
              <a:spcBef>
                <a:spcPts val="640"/>
              </a:spcBef>
              <a:spcAft>
                <a:spcPts val="0"/>
              </a:spcAft>
              <a:buClr>
                <a:schemeClr val="dk1"/>
              </a:buClr>
              <a:buSzPts val="1280"/>
              <a:buFont typeface="Arial"/>
              <a:buChar char="–"/>
              <a:defRPr b="0" i="0" sz="1600" u="none" cap="none" strike="noStrike">
                <a:solidFill>
                  <a:schemeClr val="dk1"/>
                </a:solidFill>
                <a:latin typeface="Arial"/>
                <a:ea typeface="Arial"/>
                <a:cs typeface="Arial"/>
                <a:sym typeface="Arial"/>
              </a:defRPr>
            </a:lvl8pPr>
            <a:lvl9pPr indent="-309879" lvl="8" marL="4114800" marR="0" rtl="0" algn="l">
              <a:lnSpc>
                <a:spcPct val="100000"/>
              </a:lnSpc>
              <a:spcBef>
                <a:spcPts val="640"/>
              </a:spcBef>
              <a:spcAft>
                <a:spcPts val="640"/>
              </a:spcAft>
              <a:buClr>
                <a:schemeClr val="dk1"/>
              </a:buClr>
              <a:buSzPts val="1280"/>
              <a:buFont typeface="Arial"/>
              <a:buChar char="–"/>
              <a:defRPr b="0" i="0" sz="1600" u="none" cap="none" strike="noStrike">
                <a:solidFill>
                  <a:schemeClr val="dk1"/>
                </a:solidFill>
                <a:latin typeface="Arial"/>
                <a:ea typeface="Arial"/>
                <a:cs typeface="Arial"/>
                <a:sym typeface="Arial"/>
              </a:defRPr>
            </a:lvl9pPr>
          </a:lstStyle>
          <a:p/>
        </p:txBody>
      </p:sp>
      <p:sp>
        <p:nvSpPr>
          <p:cNvPr id="11" name="Google Shape;11;p20"/>
          <p:cNvSpPr txBox="1"/>
          <p:nvPr>
            <p:ph type="title"/>
          </p:nvPr>
        </p:nvSpPr>
        <p:spPr>
          <a:xfrm>
            <a:off x="768097" y="717551"/>
            <a:ext cx="9173633" cy="449263"/>
          </a:xfrm>
          <a:prstGeom prst="rect">
            <a:avLst/>
          </a:prstGeom>
          <a:noFill/>
          <a:ln>
            <a:noFill/>
          </a:ln>
        </p:spPr>
        <p:txBody>
          <a:bodyPr anchorCtr="0" anchor="b" bIns="45700" lIns="91425" spcFirstLastPara="1" rIns="91425" wrap="square" tIns="45700">
            <a:spAutoFit/>
          </a:bodyPr>
          <a:lstStyle>
            <a:lvl1pPr lvl="0"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2600" u="none" cap="none" strike="noStrike">
                <a:solidFill>
                  <a:schemeClr val="dk2"/>
                </a:solidFill>
                <a:latin typeface="Arial"/>
                <a:ea typeface="Arial"/>
                <a:cs typeface="Arial"/>
                <a:sym typeface="Arial"/>
              </a:defRPr>
            </a:lvl9pPr>
          </a:lstStyle>
          <a:p/>
        </p:txBody>
      </p:sp>
      <p:sp>
        <p:nvSpPr>
          <p:cNvPr id="12" name="Google Shape;12;p20"/>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20"/>
          <p:cNvSpPr txBox="1"/>
          <p:nvPr>
            <p:ph idx="11" type="ftr"/>
          </p:nvPr>
        </p:nvSpPr>
        <p:spPr>
          <a:xfrm>
            <a:off x="768096" y="6475413"/>
            <a:ext cx="5334000" cy="304800"/>
          </a:xfrm>
          <a:prstGeom prst="rect">
            <a:avLst/>
          </a:prstGeom>
          <a:noFill/>
          <a:ln>
            <a:noFill/>
          </a:ln>
        </p:spPr>
        <p:txBody>
          <a:bodyPr anchorCtr="0" anchor="ctr" bIns="0" lIns="91425" spcFirstLastPara="1" rIns="91425" wrap="square" tIns="0">
            <a:noAutofit/>
          </a:bodyPr>
          <a:lstStyle>
            <a:lvl1pPr lvl="0" marR="0" rtl="0" algn="l">
              <a:lnSpc>
                <a:spcPct val="95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0"/>
          <p:cNvSpPr txBox="1"/>
          <p:nvPr>
            <p:ph idx="10" type="dt"/>
          </p:nvPr>
        </p:nvSpPr>
        <p:spPr>
          <a:xfrm>
            <a:off x="10181167" y="6475413"/>
            <a:ext cx="1703917" cy="152400"/>
          </a:xfrm>
          <a:prstGeom prst="rect">
            <a:avLst/>
          </a:prstGeom>
          <a:noFill/>
          <a:ln>
            <a:noFill/>
          </a:ln>
        </p:spPr>
        <p:txBody>
          <a:bodyPr anchorCtr="0" anchor="b" bIns="0" lIns="91425" spcFirstLastPara="1" rIns="91425"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id="15" name="Google Shape;15;p20"/>
          <p:cNvPicPr preferRelativeResize="0"/>
          <p:nvPr/>
        </p:nvPicPr>
        <p:blipFill rotWithShape="1">
          <a:blip r:embed="rId1">
            <a:alphaModFix/>
          </a:blip>
          <a:srcRect b="24537" l="26944" r="24720" t="25694"/>
          <a:stretch/>
        </p:blipFill>
        <p:spPr>
          <a:xfrm>
            <a:off x="9522630" y="5414963"/>
            <a:ext cx="2209800" cy="1365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0" name="Google Shape;70;p1"/>
          <p:cNvSpPr txBox="1"/>
          <p:nvPr>
            <p:ph idx="1" type="subTitle"/>
          </p:nvPr>
        </p:nvSpPr>
        <p:spPr>
          <a:xfrm>
            <a:off x="849646" y="3203737"/>
            <a:ext cx="9727500" cy="1131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1"/>
              </a:buClr>
              <a:buSzPts val="1700"/>
              <a:buFont typeface="Arial"/>
              <a:buNone/>
            </a:pPr>
            <a:r>
              <a:rPr lang="en-US" sz="2500">
                <a:latin typeface="Libre Franklin"/>
                <a:ea typeface="Libre Franklin"/>
                <a:cs typeface="Libre Franklin"/>
                <a:sym typeface="Libre Franklin"/>
              </a:rPr>
              <a:t>June 2023</a:t>
            </a:r>
            <a:endParaRPr sz="2500">
              <a:latin typeface="Libre Franklin"/>
              <a:ea typeface="Libre Franklin"/>
              <a:cs typeface="Libre Franklin"/>
              <a:sym typeface="Libre Franklin"/>
            </a:endParaRPr>
          </a:p>
          <a:p>
            <a:pPr indent="0" lvl="0" marL="0" rtl="0" algn="l">
              <a:lnSpc>
                <a:spcPct val="90000"/>
              </a:lnSpc>
              <a:spcBef>
                <a:spcPts val="0"/>
              </a:spcBef>
              <a:spcAft>
                <a:spcPts val="0"/>
              </a:spcAft>
              <a:buClr>
                <a:schemeClr val="dk1"/>
              </a:buClr>
              <a:buSzPts val="1700"/>
              <a:buFont typeface="Arial"/>
              <a:buNone/>
            </a:pPr>
            <a:r>
              <a:t/>
            </a:r>
            <a:endParaRPr sz="2500">
              <a:latin typeface="Libre Franklin"/>
              <a:ea typeface="Libre Franklin"/>
              <a:cs typeface="Libre Franklin"/>
              <a:sym typeface="Libre Franklin"/>
            </a:endParaRPr>
          </a:p>
          <a:p>
            <a:pPr indent="0" lvl="0" marL="0" rtl="0" algn="l">
              <a:lnSpc>
                <a:spcPct val="90000"/>
              </a:lnSpc>
              <a:spcBef>
                <a:spcPts val="0"/>
              </a:spcBef>
              <a:spcAft>
                <a:spcPts val="0"/>
              </a:spcAft>
              <a:buClr>
                <a:schemeClr val="dk1"/>
              </a:buClr>
              <a:buSzPts val="2040"/>
              <a:buFont typeface="Arial"/>
              <a:buNone/>
            </a:pPr>
            <a:r>
              <a:t/>
            </a:r>
            <a:endParaRPr sz="2500">
              <a:latin typeface="Libre Franklin"/>
              <a:ea typeface="Libre Franklin"/>
              <a:cs typeface="Libre Franklin"/>
              <a:sym typeface="Libre Franklin"/>
            </a:endParaRPr>
          </a:p>
        </p:txBody>
      </p:sp>
      <p:sp>
        <p:nvSpPr>
          <p:cNvPr id="71" name="Google Shape;71;p1"/>
          <p:cNvSpPr txBox="1"/>
          <p:nvPr>
            <p:ph type="ctrTitle"/>
          </p:nvPr>
        </p:nvSpPr>
        <p:spPr>
          <a:xfrm>
            <a:off x="849650" y="410122"/>
            <a:ext cx="10733100" cy="27936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SzPts val="1400"/>
              <a:buNone/>
            </a:pPr>
            <a:r>
              <a:rPr b="1" lang="en-US" sz="3300">
                <a:latin typeface="Libre Franklin"/>
                <a:ea typeface="Libre Franklin"/>
                <a:cs typeface="Libre Franklin"/>
                <a:sym typeface="Libre Franklin"/>
              </a:rPr>
              <a:t>RILx23</a:t>
            </a:r>
            <a:endParaRPr b="1" sz="3300">
              <a:latin typeface="Libre Franklin"/>
              <a:ea typeface="Libre Franklin"/>
              <a:cs typeface="Libre Franklin"/>
              <a:sym typeface="Libre Franklin"/>
            </a:endParaRPr>
          </a:p>
          <a:p>
            <a:pPr indent="0" lvl="0" marL="0" rtl="0" algn="l">
              <a:lnSpc>
                <a:spcPct val="90000"/>
              </a:lnSpc>
              <a:spcBef>
                <a:spcPts val="0"/>
              </a:spcBef>
              <a:spcAft>
                <a:spcPts val="0"/>
              </a:spcAft>
              <a:buSzPts val="1400"/>
              <a:buNone/>
            </a:pPr>
            <a:r>
              <a:t/>
            </a:r>
            <a:endParaRPr b="1" sz="3300">
              <a:latin typeface="Libre Franklin"/>
              <a:ea typeface="Libre Franklin"/>
              <a:cs typeface="Libre Franklin"/>
              <a:sym typeface="Libre Franklin"/>
            </a:endParaRPr>
          </a:p>
          <a:p>
            <a:pPr indent="0" lvl="0" marL="0" rtl="0" algn="l">
              <a:lnSpc>
                <a:spcPct val="90000"/>
              </a:lnSpc>
              <a:spcBef>
                <a:spcPts val="0"/>
              </a:spcBef>
              <a:spcAft>
                <a:spcPts val="0"/>
              </a:spcAft>
              <a:buSzPts val="1400"/>
              <a:buNone/>
            </a:pPr>
            <a:r>
              <a:rPr b="1" lang="en-US" sz="3300">
                <a:latin typeface="Libre Franklin"/>
                <a:ea typeface="Libre Franklin"/>
                <a:cs typeface="Libre Franklin"/>
                <a:sym typeface="Libre Franklin"/>
              </a:rPr>
              <a:t>Smart Communities Coalition: 5 Years of Connecting Businesses and </a:t>
            </a:r>
            <a:r>
              <a:rPr b="1" lang="en-US" sz="3300">
                <a:latin typeface="Libre Franklin"/>
                <a:ea typeface="Libre Franklin"/>
                <a:cs typeface="Libre Franklin"/>
                <a:sym typeface="Libre Franklin"/>
              </a:rPr>
              <a:t>Nonprofits</a:t>
            </a:r>
            <a:r>
              <a:rPr b="1" lang="en-US" sz="3300">
                <a:latin typeface="Libre Franklin"/>
                <a:ea typeface="Libre Franklin"/>
                <a:cs typeface="Libre Franklin"/>
                <a:sym typeface="Libre Franklin"/>
              </a:rPr>
              <a:t> in East Africa</a:t>
            </a:r>
            <a:endParaRPr b="1" sz="3300">
              <a:latin typeface="Libre Franklin"/>
              <a:ea typeface="Libre Franklin"/>
              <a:cs typeface="Libre Franklin"/>
              <a:sym typeface="Libre Franklin"/>
            </a:endParaRPr>
          </a:p>
          <a:p>
            <a:pPr indent="0" lvl="0" marL="0" rtl="0" algn="l">
              <a:lnSpc>
                <a:spcPct val="90000"/>
              </a:lnSpc>
              <a:spcBef>
                <a:spcPts val="0"/>
              </a:spcBef>
              <a:spcAft>
                <a:spcPts val="0"/>
              </a:spcAft>
              <a:buSzPts val="1400"/>
              <a:buNone/>
            </a:pPr>
            <a:r>
              <a:t/>
            </a:r>
            <a:endParaRPr b="1" sz="3000">
              <a:latin typeface="Libre Franklin"/>
              <a:ea typeface="Libre Franklin"/>
              <a:cs typeface="Libre Franklin"/>
              <a:sym typeface="Libre Franklin"/>
            </a:endParaRPr>
          </a:p>
        </p:txBody>
      </p:sp>
      <p:sp>
        <p:nvSpPr>
          <p:cNvPr id="72" name="Google Shape;72;p1"/>
          <p:cNvSpPr txBox="1"/>
          <p:nvPr>
            <p:ph idx="12"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e80433c1bb_1_34"/>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Libre Franklin"/>
              <a:ea typeface="Libre Franklin"/>
              <a:cs typeface="Libre Franklin"/>
              <a:sym typeface="Libre Franklin"/>
            </a:endParaRPr>
          </a:p>
        </p:txBody>
      </p:sp>
      <p:sp>
        <p:nvSpPr>
          <p:cNvPr id="168" name="Google Shape;168;ge80433c1bb_1_34"/>
          <p:cNvSpPr txBox="1"/>
          <p:nvPr>
            <p:ph idx="12" type="sldNum"/>
          </p:nvPr>
        </p:nvSpPr>
        <p:spPr>
          <a:xfrm>
            <a:off x="10181167" y="6621464"/>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graphicFrame>
        <p:nvGraphicFramePr>
          <p:cNvPr id="169" name="Google Shape;169;ge80433c1bb_1_34"/>
          <p:cNvGraphicFramePr/>
          <p:nvPr/>
        </p:nvGraphicFramePr>
        <p:xfrm>
          <a:off x="768100" y="1019875"/>
          <a:ext cx="3000000" cy="3000000"/>
        </p:xfrm>
        <a:graphic>
          <a:graphicData uri="http://schemas.openxmlformats.org/drawingml/2006/table">
            <a:tbl>
              <a:tblPr>
                <a:noFill/>
                <a:tableStyleId>{98505815-7A50-49FD-8AE9-ABA441E06150}</a:tableStyleId>
              </a:tblPr>
              <a:tblGrid>
                <a:gridCol w="2731050"/>
                <a:gridCol w="7555950"/>
              </a:tblGrid>
              <a:tr h="254475">
                <a:tc>
                  <a:txBody>
                    <a:bodyPr/>
                    <a:lstStyle/>
                    <a:p>
                      <a:pPr indent="0" lvl="0" marL="0" marR="0" rtl="0" algn="ctr">
                        <a:lnSpc>
                          <a:spcPct val="100000"/>
                        </a:lnSpc>
                        <a:spcBef>
                          <a:spcPts val="0"/>
                        </a:spcBef>
                        <a:spcAft>
                          <a:spcPts val="0"/>
                        </a:spcAft>
                        <a:buClr>
                          <a:srgbClr val="000000"/>
                        </a:buClr>
                        <a:buSzPts val="1400"/>
                        <a:buFont typeface="Arial"/>
                        <a:buNone/>
                      </a:pPr>
                      <a:r>
                        <a:rPr b="1" lang="en-US" sz="1600" u="none" cap="none" strike="noStrike">
                          <a:solidFill>
                            <a:schemeClr val="lt1"/>
                          </a:solidFill>
                          <a:latin typeface="Libre Franklin"/>
                          <a:ea typeface="Libre Franklin"/>
                          <a:cs typeface="Libre Franklin"/>
                          <a:sym typeface="Libre Franklin"/>
                        </a:rPr>
                        <a:t>Product</a:t>
                      </a:r>
                      <a:endParaRPr b="1" sz="1600" u="none" cap="none" strike="noStrike">
                        <a:solidFill>
                          <a:schemeClr val="lt1"/>
                        </a:solidFill>
                        <a:latin typeface="Libre Franklin"/>
                        <a:ea typeface="Libre Franklin"/>
                        <a:cs typeface="Libre Franklin"/>
                        <a:sym typeface="Libre Frankli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600" u="none" cap="none" strike="noStrike">
                          <a:solidFill>
                            <a:schemeClr val="lt1"/>
                          </a:solidFill>
                          <a:latin typeface="Libre Franklin"/>
                          <a:ea typeface="Libre Franklin"/>
                          <a:cs typeface="Libre Franklin"/>
                          <a:sym typeface="Libre Franklin"/>
                        </a:rPr>
                        <a:t>Description</a:t>
                      </a:r>
                      <a:endParaRPr b="1" sz="1600" u="none" cap="none" strike="noStrike">
                        <a:solidFill>
                          <a:schemeClr val="lt1"/>
                        </a:solidFill>
                        <a:latin typeface="Libre Franklin"/>
                        <a:ea typeface="Libre Franklin"/>
                        <a:cs typeface="Libre Franklin"/>
                        <a:sym typeface="Libre Frankli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r>
              <a:tr h="454250">
                <a:tc>
                  <a:txBody>
                    <a:bodyPr/>
                    <a:lstStyle/>
                    <a:p>
                      <a:pPr indent="0" lvl="0" marL="0" marR="0" rtl="0" algn="l">
                        <a:lnSpc>
                          <a:spcPct val="114000"/>
                        </a:lnSpc>
                        <a:spcBef>
                          <a:spcPts val="0"/>
                        </a:spcBef>
                        <a:spcAft>
                          <a:spcPts val="0"/>
                        </a:spcAft>
                        <a:buClr>
                          <a:srgbClr val="000000"/>
                        </a:buClr>
                        <a:buSzPts val="1200"/>
                        <a:buFont typeface="Arial"/>
                        <a:buNone/>
                      </a:pPr>
                      <a:r>
                        <a:rPr b="1" lang="en-US" sz="1700" u="none" cap="none" strike="noStrike">
                          <a:solidFill>
                            <a:schemeClr val="dk1"/>
                          </a:solidFill>
                          <a:latin typeface="Libre Franklin"/>
                          <a:ea typeface="Libre Franklin"/>
                          <a:cs typeface="Libre Franklin"/>
                          <a:sym typeface="Libre Franklin"/>
                        </a:rPr>
                        <a:t>Digital financial services assessment</a:t>
                      </a:r>
                      <a:endParaRPr b="1" sz="1700" u="none" cap="none" strike="noStrike">
                        <a:solidFill>
                          <a:schemeClr val="dk1"/>
                        </a:solidFill>
                        <a:latin typeface="Libre Franklin"/>
                        <a:ea typeface="Libre Franklin"/>
                        <a:cs typeface="Libre Franklin"/>
                        <a:sym typeface="Libre Frankli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4000"/>
                        </a:lnSpc>
                        <a:spcBef>
                          <a:spcPts val="0"/>
                        </a:spcBef>
                        <a:spcAft>
                          <a:spcPts val="0"/>
                        </a:spcAft>
                        <a:buClr>
                          <a:srgbClr val="000000"/>
                        </a:buClr>
                        <a:buSzPts val="1200"/>
                        <a:buFont typeface="Arial"/>
                        <a:buNone/>
                      </a:pPr>
                      <a:r>
                        <a:rPr lang="en-US" sz="1600" u="none" cap="none" strike="noStrike">
                          <a:solidFill>
                            <a:schemeClr val="dk1"/>
                          </a:solidFill>
                          <a:latin typeface="Libre Franklin"/>
                          <a:ea typeface="Libre Franklin"/>
                          <a:cs typeface="Libre Franklin"/>
                          <a:sym typeface="Libre Franklin"/>
                        </a:rPr>
                        <a:t>Assessment created by financial inclusion working group that summarizes barriers, drivers and opportunities for financial inclusion of refugees in Kenya and Uganda, based on field data</a:t>
                      </a:r>
                      <a:endParaRPr sz="1600" u="none" cap="none" strike="noStrike">
                        <a:solidFill>
                          <a:schemeClr val="dk1"/>
                        </a:solidFill>
                        <a:latin typeface="Libre Franklin"/>
                        <a:ea typeface="Libre Franklin"/>
                        <a:cs typeface="Libre Franklin"/>
                        <a:sym typeface="Libre Frankli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63600">
                <a:tc>
                  <a:txBody>
                    <a:bodyPr/>
                    <a:lstStyle/>
                    <a:p>
                      <a:pPr indent="0" lvl="0" marL="0" marR="0" rtl="0" algn="l">
                        <a:lnSpc>
                          <a:spcPct val="114000"/>
                        </a:lnSpc>
                        <a:spcBef>
                          <a:spcPts val="0"/>
                        </a:spcBef>
                        <a:spcAft>
                          <a:spcPts val="0"/>
                        </a:spcAft>
                        <a:buClr>
                          <a:srgbClr val="000000"/>
                        </a:buClr>
                        <a:buSzPts val="1500"/>
                        <a:buFont typeface="Arial"/>
                        <a:buNone/>
                      </a:pPr>
                      <a:r>
                        <a:rPr b="1" lang="en-US" sz="1700" u="none" cap="none" strike="noStrike">
                          <a:solidFill>
                            <a:schemeClr val="dk1"/>
                          </a:solidFill>
                          <a:latin typeface="Libre Franklin"/>
                          <a:ea typeface="Libre Franklin"/>
                          <a:cs typeface="Libre Franklin"/>
                          <a:sym typeface="Libre Franklin"/>
                        </a:rPr>
                        <a:t>Offers and Asks spreadsheet</a:t>
                      </a:r>
                      <a:endParaRPr sz="17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4000"/>
                        </a:lnSpc>
                        <a:spcBef>
                          <a:spcPts val="0"/>
                        </a:spcBef>
                        <a:spcAft>
                          <a:spcPts val="0"/>
                        </a:spcAft>
                        <a:buClr>
                          <a:srgbClr val="000000"/>
                        </a:buClr>
                        <a:buSzPts val="1300"/>
                        <a:buFont typeface="Arial"/>
                        <a:buNone/>
                      </a:pPr>
                      <a:r>
                        <a:rPr lang="en-US" sz="1600" u="none" cap="none" strike="noStrike">
                          <a:solidFill>
                            <a:schemeClr val="dk1"/>
                          </a:solidFill>
                          <a:latin typeface="Libre Franklin"/>
                          <a:ea typeface="Libre Franklin"/>
                          <a:cs typeface="Libre Franklin"/>
                          <a:sym typeface="Libre Franklin"/>
                        </a:rPr>
                        <a:t>Live “Offers and Asks” document where members listed offers and requests for support, project ideas and expertise</a:t>
                      </a:r>
                      <a:endParaRPr sz="16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7450">
                <a:tc>
                  <a:txBody>
                    <a:bodyPr/>
                    <a:lstStyle/>
                    <a:p>
                      <a:pPr indent="0" lvl="0" marL="0" marR="0" rtl="0" algn="l">
                        <a:lnSpc>
                          <a:spcPct val="114000"/>
                        </a:lnSpc>
                        <a:spcBef>
                          <a:spcPts val="0"/>
                        </a:spcBef>
                        <a:spcAft>
                          <a:spcPts val="0"/>
                        </a:spcAft>
                        <a:buClr>
                          <a:srgbClr val="000000"/>
                        </a:buClr>
                        <a:buSzPts val="1500"/>
                        <a:buFont typeface="Arial"/>
                        <a:buNone/>
                      </a:pPr>
                      <a:r>
                        <a:rPr b="1" lang="en-US" sz="1700" u="none" cap="none" strike="noStrike">
                          <a:solidFill>
                            <a:schemeClr val="dk1"/>
                          </a:solidFill>
                          <a:latin typeface="Libre Franklin"/>
                          <a:ea typeface="Libre Franklin"/>
                          <a:cs typeface="Libre Franklin"/>
                          <a:sym typeface="Libre Franklin"/>
                        </a:rPr>
                        <a:t>Pilot playbook</a:t>
                      </a:r>
                      <a:endParaRPr sz="1700" u="none" cap="none" strike="noStrike"/>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4000"/>
                        </a:lnSpc>
                        <a:spcBef>
                          <a:spcPts val="0"/>
                        </a:spcBef>
                        <a:spcAft>
                          <a:spcPts val="0"/>
                        </a:spcAft>
                        <a:buClr>
                          <a:srgbClr val="000000"/>
                        </a:buClr>
                        <a:buSzPts val="1300"/>
                        <a:buFont typeface="Arial"/>
                        <a:buNone/>
                      </a:pPr>
                      <a:r>
                        <a:rPr lang="en-US" sz="1600" u="none" cap="none" strike="noStrike">
                          <a:solidFill>
                            <a:schemeClr val="dk1"/>
                          </a:solidFill>
                          <a:latin typeface="Libre Franklin"/>
                          <a:ea typeface="Libre Franklin"/>
                          <a:cs typeface="Libre Franklin"/>
                          <a:sym typeface="Libre Franklin"/>
                        </a:rPr>
                        <a:t>Standardized pilot summary </a:t>
                      </a:r>
                      <a:r>
                        <a:rPr lang="en-US" sz="1600">
                          <a:solidFill>
                            <a:schemeClr val="dk1"/>
                          </a:solidFill>
                          <a:latin typeface="Libre Franklin"/>
                          <a:ea typeface="Libre Franklin"/>
                          <a:cs typeface="Libre Franklin"/>
                          <a:sym typeface="Libre Franklin"/>
                        </a:rPr>
                        <a:t>to </a:t>
                      </a:r>
                      <a:r>
                        <a:rPr lang="en-US" sz="1600" u="none" cap="none" strike="noStrike">
                          <a:solidFill>
                            <a:schemeClr val="dk1"/>
                          </a:solidFill>
                          <a:latin typeface="Libre Franklin"/>
                          <a:ea typeface="Libre Franklin"/>
                          <a:cs typeface="Libre Franklin"/>
                          <a:sym typeface="Libre Franklin"/>
                        </a:rPr>
                        <a:t>share lessons learned and recommendations for practitioners</a:t>
                      </a:r>
                      <a:r>
                        <a:rPr lang="en-US" sz="1600">
                          <a:solidFill>
                            <a:schemeClr val="dk1"/>
                          </a:solidFill>
                          <a:latin typeface="Libre Franklin"/>
                          <a:ea typeface="Libre Franklin"/>
                          <a:cs typeface="Libre Franklin"/>
                          <a:sym typeface="Libre Franklin"/>
                        </a:rPr>
                        <a:t> c</a:t>
                      </a:r>
                      <a:r>
                        <a:rPr lang="en-US" sz="1600" u="none" cap="none" strike="noStrike">
                          <a:solidFill>
                            <a:schemeClr val="dk1"/>
                          </a:solidFill>
                          <a:latin typeface="Libre Franklin"/>
                          <a:ea typeface="Libre Franklin"/>
                          <a:cs typeface="Libre Franklin"/>
                          <a:sym typeface="Libre Franklin"/>
                        </a:rPr>
                        <a:t>ompleted for De-risking PAYGO SHS pilot</a:t>
                      </a:r>
                      <a:endParaRPr sz="16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85200">
                <a:tc>
                  <a:txBody>
                    <a:bodyPr/>
                    <a:lstStyle/>
                    <a:p>
                      <a:pPr indent="0" lvl="0" marL="0" marR="0" rtl="0" algn="l">
                        <a:lnSpc>
                          <a:spcPct val="114000"/>
                        </a:lnSpc>
                        <a:spcBef>
                          <a:spcPts val="0"/>
                        </a:spcBef>
                        <a:spcAft>
                          <a:spcPts val="0"/>
                        </a:spcAft>
                        <a:buClr>
                          <a:srgbClr val="000000"/>
                        </a:buClr>
                        <a:buSzPts val="1500"/>
                        <a:buFont typeface="Arial"/>
                        <a:buNone/>
                      </a:pPr>
                      <a:r>
                        <a:rPr b="1" lang="en-US" sz="1700" u="none" cap="none" strike="noStrike">
                          <a:solidFill>
                            <a:schemeClr val="dk1"/>
                          </a:solidFill>
                          <a:latin typeface="Libre Franklin"/>
                          <a:ea typeface="Libre Franklin"/>
                          <a:cs typeface="Libre Franklin"/>
                          <a:sym typeface="Libre Franklin"/>
                        </a:rPr>
                        <a:t>Market profiles</a:t>
                      </a:r>
                      <a:endParaRPr sz="17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4000"/>
                        </a:lnSpc>
                        <a:spcBef>
                          <a:spcPts val="0"/>
                        </a:spcBef>
                        <a:spcAft>
                          <a:spcPts val="0"/>
                        </a:spcAft>
                        <a:buClr>
                          <a:srgbClr val="000000"/>
                        </a:buClr>
                        <a:buSzPts val="1300"/>
                        <a:buFont typeface="Arial"/>
                        <a:buNone/>
                      </a:pPr>
                      <a:r>
                        <a:rPr lang="en-US" sz="1600" u="none" cap="none" strike="noStrike">
                          <a:solidFill>
                            <a:schemeClr val="dk1"/>
                          </a:solidFill>
                          <a:latin typeface="Libre Franklin"/>
                          <a:ea typeface="Libre Franklin"/>
                          <a:cs typeface="Libre Franklin"/>
                          <a:sym typeface="Libre Franklin"/>
                        </a:rPr>
                        <a:t>Market data on three pillars in settlements in 7 settlements in Kenya and Uganda</a:t>
                      </a:r>
                      <a:endParaRPr sz="16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54250">
                <a:tc>
                  <a:txBody>
                    <a:bodyPr/>
                    <a:lstStyle/>
                    <a:p>
                      <a:pPr indent="0" lvl="0" marL="0" marR="0" rtl="0" algn="l">
                        <a:lnSpc>
                          <a:spcPct val="114000"/>
                        </a:lnSpc>
                        <a:spcBef>
                          <a:spcPts val="0"/>
                        </a:spcBef>
                        <a:spcAft>
                          <a:spcPts val="0"/>
                        </a:spcAft>
                        <a:buClr>
                          <a:srgbClr val="000000"/>
                        </a:buClr>
                        <a:buSzPts val="1500"/>
                        <a:buFont typeface="Arial"/>
                        <a:buNone/>
                      </a:pPr>
                      <a:r>
                        <a:rPr b="1" lang="en-US" sz="1700" u="none" cap="none" strike="noStrike">
                          <a:solidFill>
                            <a:schemeClr val="dk1"/>
                          </a:solidFill>
                          <a:latin typeface="Libre Franklin"/>
                          <a:ea typeface="Libre Franklin"/>
                          <a:cs typeface="Libre Franklin"/>
                          <a:sym typeface="Libre Franklin"/>
                        </a:rPr>
                        <a:t>Member Heatmap</a:t>
                      </a:r>
                      <a:endParaRPr sz="17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4000"/>
                        </a:lnSpc>
                        <a:spcBef>
                          <a:spcPts val="0"/>
                        </a:spcBef>
                        <a:spcAft>
                          <a:spcPts val="0"/>
                        </a:spcAft>
                        <a:buClr>
                          <a:srgbClr val="000000"/>
                        </a:buClr>
                        <a:buSzPts val="1300"/>
                        <a:buFont typeface="Arial"/>
                        <a:buNone/>
                      </a:pPr>
                      <a:r>
                        <a:rPr lang="en-US" sz="1600" u="none" cap="none" strike="noStrike">
                          <a:solidFill>
                            <a:schemeClr val="dk1"/>
                          </a:solidFill>
                          <a:latin typeface="Libre Franklin"/>
                          <a:ea typeface="Libre Franklin"/>
                          <a:cs typeface="Libre Franklin"/>
                          <a:sym typeface="Libre Franklin"/>
                        </a:rPr>
                        <a:t>Digital overview of member assets and operating geographies, used to identify member capabilities and partnership opportunitie</a:t>
                      </a:r>
                      <a:r>
                        <a:rPr lang="en-US" sz="1600">
                          <a:solidFill>
                            <a:schemeClr val="dk1"/>
                          </a:solidFill>
                          <a:latin typeface="Libre Franklin"/>
                          <a:ea typeface="Libre Franklin"/>
                          <a:cs typeface="Libre Franklin"/>
                          <a:sym typeface="Libre Franklin"/>
                        </a:rPr>
                        <a:t>s</a:t>
                      </a:r>
                      <a:endParaRPr sz="16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23325">
                <a:tc>
                  <a:txBody>
                    <a:bodyPr/>
                    <a:lstStyle/>
                    <a:p>
                      <a:pPr indent="0" lvl="0" marL="0" marR="0" rtl="0" algn="l">
                        <a:lnSpc>
                          <a:spcPct val="114000"/>
                        </a:lnSpc>
                        <a:spcBef>
                          <a:spcPts val="0"/>
                        </a:spcBef>
                        <a:spcAft>
                          <a:spcPts val="0"/>
                        </a:spcAft>
                        <a:buClr>
                          <a:srgbClr val="000000"/>
                        </a:buClr>
                        <a:buSzPts val="1500"/>
                        <a:buFont typeface="Arial"/>
                        <a:buNone/>
                      </a:pPr>
                      <a:r>
                        <a:rPr b="1" lang="en-US" sz="1700" u="none" cap="none" strike="noStrike">
                          <a:solidFill>
                            <a:schemeClr val="dk1"/>
                          </a:solidFill>
                          <a:latin typeface="Libre Franklin"/>
                          <a:ea typeface="Libre Franklin"/>
                          <a:cs typeface="Libre Franklin"/>
                          <a:sym typeface="Libre Franklin"/>
                        </a:rPr>
                        <a:t>Webinars</a:t>
                      </a:r>
                      <a:endParaRPr sz="1700" u="none" cap="none" strike="noStrike"/>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4000"/>
                        </a:lnSpc>
                        <a:spcBef>
                          <a:spcPts val="0"/>
                        </a:spcBef>
                        <a:spcAft>
                          <a:spcPts val="0"/>
                        </a:spcAft>
                        <a:buClr>
                          <a:srgbClr val="000000"/>
                        </a:buClr>
                        <a:buSzPts val="1300"/>
                        <a:buFont typeface="Arial"/>
                        <a:buNone/>
                      </a:pPr>
                      <a:r>
                        <a:rPr lang="en-US" sz="1600" u="none" cap="none" strike="noStrike">
                          <a:solidFill>
                            <a:schemeClr val="dk1"/>
                          </a:solidFill>
                          <a:latin typeface="Libre Franklin"/>
                          <a:ea typeface="Libre Franklin"/>
                          <a:cs typeface="Libre Franklin"/>
                          <a:sym typeface="Libre Franklin"/>
                        </a:rPr>
                        <a:t>S</a:t>
                      </a:r>
                      <a:r>
                        <a:rPr lang="en-US" sz="1600">
                          <a:solidFill>
                            <a:schemeClr val="dk1"/>
                          </a:solidFill>
                          <a:latin typeface="Libre Franklin"/>
                          <a:ea typeface="Libre Franklin"/>
                          <a:cs typeface="Libre Franklin"/>
                          <a:sym typeface="Libre Franklin"/>
                        </a:rPr>
                        <a:t>CC-hosted webinars for the </a:t>
                      </a:r>
                      <a:r>
                        <a:rPr lang="en-US" sz="1600" u="none" cap="none" strike="noStrike">
                          <a:solidFill>
                            <a:schemeClr val="dk1"/>
                          </a:solidFill>
                          <a:latin typeface="Libre Franklin"/>
                          <a:ea typeface="Libre Franklin"/>
                          <a:cs typeface="Libre Franklin"/>
                          <a:sym typeface="Libre Franklin"/>
                        </a:rPr>
                        <a:t>community to share learnings and reduce duplication of efforts, including Uganda De-Risking PAYGO pilot, Shell Enter Energy initiative’s report, and Access to Modern Energy in Humanitarian Settings (AMPERE) pilot)</a:t>
                      </a:r>
                      <a:endParaRPr sz="16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70" name="Google Shape;170;ge80433c1bb_1_34"/>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Learning Products Created by the SCC </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eb13cbf22b_3_448"/>
          <p:cNvSpPr txBox="1"/>
          <p:nvPr>
            <p:ph idx="12" type="sldNum"/>
          </p:nvPr>
        </p:nvSpPr>
        <p:spPr>
          <a:xfrm>
            <a:off x="10181167" y="6621464"/>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77" name="Google Shape;177;geb13cbf22b_3_448"/>
          <p:cNvSpPr/>
          <p:nvPr/>
        </p:nvSpPr>
        <p:spPr>
          <a:xfrm>
            <a:off x="829150" y="2529900"/>
            <a:ext cx="1828800" cy="1828800"/>
          </a:xfrm>
          <a:prstGeom prst="ellipse">
            <a:avLst/>
          </a:prstGeom>
          <a:solidFill>
            <a:schemeClr val="lt2"/>
          </a:solidFill>
          <a:ln cap="flat" cmpd="sng" w="9525">
            <a:solidFill>
              <a:srgbClr val="335C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Background</a:t>
            </a:r>
            <a:endParaRPr b="1" i="0" sz="1300" u="none" cap="none" strike="noStrike">
              <a:solidFill>
                <a:schemeClr val="dk1"/>
              </a:solidFill>
              <a:latin typeface="Libre Franklin"/>
              <a:ea typeface="Libre Franklin"/>
              <a:cs typeface="Libre Franklin"/>
              <a:sym typeface="Libre Franklin"/>
            </a:endParaRPr>
          </a:p>
        </p:txBody>
      </p:sp>
      <p:sp>
        <p:nvSpPr>
          <p:cNvPr id="178" name="Google Shape;178;geb13cbf22b_3_448"/>
          <p:cNvSpPr/>
          <p:nvPr/>
        </p:nvSpPr>
        <p:spPr>
          <a:xfrm>
            <a:off x="30387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Activities</a:t>
            </a:r>
            <a:endParaRPr b="1" i="0" sz="1300" u="none" cap="none" strike="noStrike">
              <a:solidFill>
                <a:schemeClr val="dk1"/>
              </a:solidFill>
              <a:latin typeface="Libre Franklin"/>
              <a:ea typeface="Libre Franklin"/>
              <a:cs typeface="Libre Franklin"/>
              <a:sym typeface="Libre Franklin"/>
            </a:endParaRPr>
          </a:p>
        </p:txBody>
      </p:sp>
      <p:sp>
        <p:nvSpPr>
          <p:cNvPr id="179" name="Google Shape;179;geb13cbf22b_3_448"/>
          <p:cNvSpPr/>
          <p:nvPr/>
        </p:nvSpPr>
        <p:spPr>
          <a:xfrm>
            <a:off x="5362150" y="2529900"/>
            <a:ext cx="1828800" cy="182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lt1"/>
                </a:solidFill>
                <a:latin typeface="Libre Franklin"/>
                <a:ea typeface="Libre Franklin"/>
                <a:cs typeface="Libre Franklin"/>
                <a:sym typeface="Libre Franklin"/>
              </a:rPr>
              <a:t>Partnerships</a:t>
            </a:r>
            <a:endParaRPr b="1" i="0" sz="1300" u="none" cap="none" strike="noStrike">
              <a:solidFill>
                <a:schemeClr val="lt1"/>
              </a:solidFill>
              <a:latin typeface="Libre Franklin"/>
              <a:ea typeface="Libre Franklin"/>
              <a:cs typeface="Libre Franklin"/>
              <a:sym typeface="Libre Franklin"/>
            </a:endParaRPr>
          </a:p>
        </p:txBody>
      </p:sp>
      <p:sp>
        <p:nvSpPr>
          <p:cNvPr id="180" name="Google Shape;180;geb13cbf22b_3_448"/>
          <p:cNvSpPr/>
          <p:nvPr/>
        </p:nvSpPr>
        <p:spPr>
          <a:xfrm>
            <a:off x="76286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Results</a:t>
            </a:r>
            <a:endParaRPr b="1" i="0" sz="1300" u="none" cap="none" strike="noStrike">
              <a:solidFill>
                <a:schemeClr val="dk1"/>
              </a:solidFill>
              <a:latin typeface="Libre Franklin"/>
              <a:ea typeface="Libre Franklin"/>
              <a:cs typeface="Libre Franklin"/>
              <a:sym typeface="Libre Franklin"/>
            </a:endParaRPr>
          </a:p>
        </p:txBody>
      </p:sp>
      <p:sp>
        <p:nvSpPr>
          <p:cNvPr id="181" name="Google Shape;181;geb13cbf22b_3_448"/>
          <p:cNvSpPr/>
          <p:nvPr/>
        </p:nvSpPr>
        <p:spPr>
          <a:xfrm>
            <a:off x="9895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Next Steps</a:t>
            </a:r>
            <a:endParaRPr b="1" i="0" sz="1300" u="none" cap="none" strike="noStrike">
              <a:solidFill>
                <a:schemeClr val="dk1"/>
              </a:solidFill>
              <a:latin typeface="Libre Franklin"/>
              <a:ea typeface="Libre Franklin"/>
              <a:cs typeface="Libre Franklin"/>
              <a:sym typeface="Libre Franklin"/>
            </a:endParaRPr>
          </a:p>
        </p:txBody>
      </p:sp>
      <p:sp>
        <p:nvSpPr>
          <p:cNvPr id="182" name="Google Shape;182;geb13cbf22b_3_448"/>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Agenda</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e80433c1bb_1_44"/>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sp>
        <p:nvSpPr>
          <p:cNvPr id="189" name="Google Shape;189;ge80433c1bb_1_44"/>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sp>
        <p:nvSpPr>
          <p:cNvPr id="190" name="Google Shape;190;ge80433c1bb_1_44"/>
          <p:cNvSpPr txBox="1"/>
          <p:nvPr/>
        </p:nvSpPr>
        <p:spPr>
          <a:xfrm>
            <a:off x="3798925" y="968325"/>
            <a:ext cx="8355900" cy="5382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700" u="none" cap="none" strike="noStrike">
                <a:solidFill>
                  <a:schemeClr val="dk1"/>
                </a:solidFill>
                <a:latin typeface="Libre Franklin"/>
                <a:ea typeface="Libre Franklin"/>
                <a:cs typeface="Libre Franklin"/>
                <a:sym typeface="Libre Franklin"/>
              </a:rPr>
              <a:t>Recogniz</a:t>
            </a:r>
            <a:r>
              <a:rPr lang="en-US" sz="1700">
                <a:solidFill>
                  <a:schemeClr val="dk1"/>
                </a:solidFill>
                <a:latin typeface="Libre Franklin"/>
                <a:ea typeface="Libre Franklin"/>
                <a:cs typeface="Libre Franklin"/>
                <a:sym typeface="Libre Franklin"/>
              </a:rPr>
              <a:t>ing </a:t>
            </a:r>
            <a:r>
              <a:rPr b="0" i="0" lang="en-US" sz="1700" u="none" cap="none" strike="noStrike">
                <a:solidFill>
                  <a:schemeClr val="dk1"/>
                </a:solidFill>
                <a:latin typeface="Libre Franklin"/>
                <a:ea typeface="Libre Franklin"/>
                <a:cs typeface="Libre Franklin"/>
                <a:sym typeface="Libre Franklin"/>
              </a:rPr>
              <a:t> existing gap for cross-sector funding in displacement settings</a:t>
            </a:r>
            <a:r>
              <a:rPr lang="en-US" sz="1700">
                <a:solidFill>
                  <a:schemeClr val="dk1"/>
                </a:solidFill>
                <a:latin typeface="Libre Franklin"/>
                <a:ea typeface="Libre Franklin"/>
                <a:cs typeface="Libre Franklin"/>
                <a:sym typeface="Libre Franklin"/>
              </a:rPr>
              <a:t>, created </a:t>
            </a:r>
            <a:r>
              <a:rPr b="0" i="0" lang="en-US" sz="1700" u="none" cap="none" strike="noStrike">
                <a:solidFill>
                  <a:schemeClr val="dk1"/>
                </a:solidFill>
                <a:latin typeface="Libre Franklin"/>
                <a:ea typeface="Libre Franklin"/>
                <a:cs typeface="Libre Franklin"/>
                <a:sym typeface="Libre Franklin"/>
              </a:rPr>
              <a:t>dedicated fund for private sector mobilization and advancing ideas to implementation </a:t>
            </a:r>
            <a:r>
              <a:rPr lang="en-US" sz="1700">
                <a:solidFill>
                  <a:schemeClr val="dk1"/>
                </a:solidFill>
                <a:latin typeface="Libre Franklin"/>
                <a:ea typeface="Libre Franklin"/>
                <a:cs typeface="Libre Franklin"/>
                <a:sym typeface="Libre Franklin"/>
              </a:rPr>
              <a:t>with</a:t>
            </a:r>
            <a:r>
              <a:rPr b="0" i="0" lang="en-US" sz="1700" u="none" cap="none" strike="noStrike">
                <a:solidFill>
                  <a:schemeClr val="dk1"/>
                </a:solidFill>
                <a:latin typeface="Libre Franklin"/>
                <a:ea typeface="Libre Franklin"/>
                <a:cs typeface="Libre Franklin"/>
                <a:sym typeface="Libre Franklin"/>
              </a:rPr>
              <a:t> </a:t>
            </a:r>
            <a:r>
              <a:rPr lang="en-US" sz="1700">
                <a:solidFill>
                  <a:schemeClr val="dk1"/>
                </a:solidFill>
                <a:latin typeface="Libre Franklin"/>
                <a:ea typeface="Libre Franklin"/>
                <a:cs typeface="Libre Franklin"/>
                <a:sym typeface="Libre Franklin"/>
              </a:rPr>
              <a:t>$</a:t>
            </a:r>
            <a:r>
              <a:rPr b="0" i="0" lang="en-US" sz="1700" u="none" cap="none" strike="noStrike">
                <a:solidFill>
                  <a:schemeClr val="dk1"/>
                </a:solidFill>
                <a:latin typeface="Libre Franklin"/>
                <a:ea typeface="Libre Franklin"/>
                <a:cs typeface="Libre Franklin"/>
                <a:sym typeface="Libre Franklin"/>
              </a:rPr>
              <a:t>1,000,000 provided by USAID/Power Africa  managed by EnDev/GIZ</a:t>
            </a:r>
            <a:endParaRPr b="0" i="0" sz="1700" u="none" cap="none" strike="noStrike">
              <a:solidFill>
                <a:schemeClr val="dk1"/>
              </a:solidFill>
              <a:latin typeface="Libre Franklin"/>
              <a:ea typeface="Libre Franklin"/>
              <a:cs typeface="Libre Franklin"/>
              <a:sym typeface="Libre Franklin"/>
            </a:endParaRPr>
          </a:p>
          <a:p>
            <a:pPr indent="-336550" lvl="0" marL="457200" marR="0" rtl="0" algn="l">
              <a:lnSpc>
                <a:spcPct val="115000"/>
              </a:lnSpc>
              <a:spcBef>
                <a:spcPts val="0"/>
              </a:spcBef>
              <a:spcAft>
                <a:spcPts val="0"/>
              </a:spcAft>
              <a:buClr>
                <a:schemeClr val="dk1"/>
              </a:buClr>
              <a:buSzPts val="1700"/>
              <a:buFont typeface="Libre Franklin"/>
              <a:buChar char="●"/>
            </a:pPr>
            <a:r>
              <a:rPr b="1" i="0" lang="en-US" sz="1700" u="none" cap="none" strike="noStrike">
                <a:solidFill>
                  <a:schemeClr val="dk1"/>
                </a:solidFill>
                <a:latin typeface="Libre Franklin"/>
                <a:ea typeface="Libre Franklin"/>
                <a:cs typeface="Libre Franklin"/>
                <a:sym typeface="Libre Franklin"/>
              </a:rPr>
              <a:t>Round </a:t>
            </a:r>
            <a:r>
              <a:rPr b="1" i="0" lang="en-US" sz="1700" u="none" cap="none" strike="noStrike">
                <a:solidFill>
                  <a:schemeClr val="dk1"/>
                </a:solidFill>
                <a:latin typeface="Libre Franklin"/>
                <a:ea typeface="Libre Franklin"/>
                <a:cs typeface="Libre Franklin"/>
                <a:sym typeface="Libre Franklin"/>
                <a:extLst>
                  <a:ext uri="http://customooxmlschemas.google.com/">
                    <go:slidesCustomData xmlns:go="http://customooxmlschemas.google.com/" textRoundtripDataId="3"/>
                  </a:ext>
                </a:extLst>
              </a:rPr>
              <a:t>I</a:t>
            </a:r>
            <a:endParaRPr b="1" i="0" sz="1700" u="none" cap="none" strike="noStrike">
              <a:solidFill>
                <a:schemeClr val="dk1"/>
              </a:solidFill>
              <a:latin typeface="Libre Franklin"/>
              <a:ea typeface="Libre Franklin"/>
              <a:cs typeface="Libre Franklin"/>
              <a:sym typeface="Libre Franklin"/>
            </a:endParaRPr>
          </a:p>
          <a:p>
            <a:pPr indent="-336550" lvl="1" marL="914400" marR="0" rtl="0" algn="l">
              <a:lnSpc>
                <a:spcPct val="115000"/>
              </a:lnSpc>
              <a:spcBef>
                <a:spcPts val="0"/>
              </a:spcBef>
              <a:spcAft>
                <a:spcPts val="0"/>
              </a:spcAft>
              <a:buClr>
                <a:schemeClr val="dk1"/>
              </a:buClr>
              <a:buSzPts val="1700"/>
              <a:buFont typeface="Libre Franklin"/>
              <a:buChar char="○"/>
            </a:pPr>
            <a:r>
              <a:rPr b="0" i="0" lang="en-US" sz="1700" u="none" cap="none" strike="noStrike">
                <a:solidFill>
                  <a:schemeClr val="dk1"/>
                </a:solidFill>
                <a:latin typeface="Libre Franklin"/>
                <a:ea typeface="Libre Franklin"/>
                <a:cs typeface="Libre Franklin"/>
                <a:sym typeface="Libre Franklin"/>
              </a:rPr>
              <a:t>Four consortia selected in January 2021 as first cohort in Uganda and Kenya</a:t>
            </a:r>
            <a:r>
              <a:rPr lang="en-US" sz="1700">
                <a:solidFill>
                  <a:schemeClr val="dk1"/>
                </a:solidFill>
                <a:latin typeface="Libre Franklin"/>
                <a:ea typeface="Libre Franklin"/>
                <a:cs typeface="Libre Franklin"/>
                <a:sym typeface="Libre Franklin"/>
              </a:rPr>
              <a:t>. </a:t>
            </a:r>
            <a:r>
              <a:rPr b="0" i="0" lang="en-US" sz="1700" u="none" cap="none" strike="noStrike">
                <a:solidFill>
                  <a:schemeClr val="dk1"/>
                </a:solidFill>
                <a:latin typeface="Libre Franklin"/>
                <a:ea typeface="Libre Franklin"/>
                <a:cs typeface="Libre Franklin"/>
                <a:sym typeface="Libre Franklin"/>
              </a:rPr>
              <a:t>Expected impact: 3,500 displaced and host community households in Kenya and Uganda</a:t>
            </a:r>
            <a:endParaRPr b="0" i="0" sz="1700" u="none" cap="none" strike="noStrike">
              <a:solidFill>
                <a:schemeClr val="dk1"/>
              </a:solidFill>
              <a:latin typeface="Libre Franklin"/>
              <a:ea typeface="Libre Franklin"/>
              <a:cs typeface="Libre Franklin"/>
              <a:sym typeface="Libre Franklin"/>
            </a:endParaRPr>
          </a:p>
          <a:p>
            <a:pPr indent="-336550" lvl="1" marL="914400" marR="0" rtl="0" algn="l">
              <a:lnSpc>
                <a:spcPct val="115000"/>
              </a:lnSpc>
              <a:spcBef>
                <a:spcPts val="0"/>
              </a:spcBef>
              <a:spcAft>
                <a:spcPts val="0"/>
              </a:spcAft>
              <a:buClr>
                <a:schemeClr val="dk1"/>
              </a:buClr>
              <a:buSzPts val="1700"/>
              <a:buFont typeface="Libre Franklin"/>
              <a:buChar char="○"/>
            </a:pPr>
            <a:r>
              <a:rPr b="0" i="0" lang="en-US" sz="1700" u="none" cap="none" strike="noStrike">
                <a:solidFill>
                  <a:schemeClr val="dk1"/>
                </a:solidFill>
                <a:latin typeface="Libre Franklin"/>
                <a:ea typeface="Libre Franklin"/>
                <a:cs typeface="Libre Franklin"/>
                <a:sym typeface="Libre Franklin"/>
              </a:rPr>
              <a:t>In Kenya:</a:t>
            </a:r>
            <a:endParaRPr b="0" i="0" sz="1700" u="none" cap="none" strike="noStrike">
              <a:solidFill>
                <a:schemeClr val="dk1"/>
              </a:solidFill>
              <a:latin typeface="Libre Franklin"/>
              <a:ea typeface="Libre Franklin"/>
              <a:cs typeface="Libre Franklin"/>
              <a:sym typeface="Libre Franklin"/>
            </a:endParaRPr>
          </a:p>
          <a:p>
            <a:pPr indent="-336550" lvl="2" marL="1371600" marR="0" rtl="0" algn="l">
              <a:lnSpc>
                <a:spcPct val="115000"/>
              </a:lnSpc>
              <a:spcBef>
                <a:spcPts val="0"/>
              </a:spcBef>
              <a:spcAft>
                <a:spcPts val="0"/>
              </a:spcAft>
              <a:buClr>
                <a:schemeClr val="dk1"/>
              </a:buClr>
              <a:buSzPts val="1700"/>
              <a:buFont typeface="Libre Franklin"/>
              <a:buChar char="■"/>
            </a:pPr>
            <a:r>
              <a:rPr b="1" i="0" lang="en-US" sz="1700" u="none" cap="none" strike="noStrike">
                <a:solidFill>
                  <a:schemeClr val="dk1"/>
                </a:solidFill>
                <a:latin typeface="Libre Franklin"/>
                <a:ea typeface="Libre Franklin"/>
                <a:cs typeface="Libre Franklin"/>
                <a:sym typeface="Libre Franklin"/>
              </a:rPr>
              <a:t>Solar E-Cycles, Strathmore University and OFGEN</a:t>
            </a:r>
            <a:r>
              <a:rPr lang="en-US" sz="1700">
                <a:solidFill>
                  <a:schemeClr val="dk1"/>
                </a:solidFill>
                <a:latin typeface="Libre Franklin"/>
                <a:ea typeface="Libre Franklin"/>
                <a:cs typeface="Libre Franklin"/>
                <a:sym typeface="Libre Franklin"/>
              </a:rPr>
              <a:t>: </a:t>
            </a:r>
            <a:r>
              <a:rPr b="0" i="0" lang="en-US" sz="1700" u="none" cap="none" strike="noStrike">
                <a:solidFill>
                  <a:schemeClr val="dk1"/>
                </a:solidFill>
                <a:latin typeface="Libre Franklin"/>
                <a:ea typeface="Libre Franklin"/>
                <a:cs typeface="Libre Franklin"/>
                <a:sym typeface="Libre Franklin"/>
              </a:rPr>
              <a:t>e-mobility solution in Kakuma. </a:t>
            </a:r>
            <a:endParaRPr b="0" i="0" sz="1700" u="none" cap="none" strike="noStrike">
              <a:solidFill>
                <a:schemeClr val="dk1"/>
              </a:solidFill>
              <a:latin typeface="Libre Franklin"/>
              <a:ea typeface="Libre Franklin"/>
              <a:cs typeface="Libre Franklin"/>
              <a:sym typeface="Libre Franklin"/>
            </a:endParaRPr>
          </a:p>
          <a:p>
            <a:pPr indent="-336550" lvl="1" marL="914400" marR="0" rtl="0" algn="l">
              <a:lnSpc>
                <a:spcPct val="115000"/>
              </a:lnSpc>
              <a:spcBef>
                <a:spcPts val="0"/>
              </a:spcBef>
              <a:spcAft>
                <a:spcPts val="0"/>
              </a:spcAft>
              <a:buClr>
                <a:schemeClr val="dk1"/>
              </a:buClr>
              <a:buSzPts val="1700"/>
              <a:buFont typeface="Libre Franklin"/>
              <a:buChar char="○"/>
            </a:pPr>
            <a:r>
              <a:rPr b="0" i="0" lang="en-US" sz="1700" u="none" cap="none" strike="noStrike">
                <a:solidFill>
                  <a:schemeClr val="dk1"/>
                </a:solidFill>
                <a:latin typeface="Libre Franklin"/>
                <a:ea typeface="Libre Franklin"/>
                <a:cs typeface="Libre Franklin"/>
                <a:sym typeface="Libre Franklin"/>
              </a:rPr>
              <a:t>Uganda: </a:t>
            </a:r>
            <a:endParaRPr b="0" i="0" sz="1700" u="none" cap="none" strike="noStrike">
              <a:solidFill>
                <a:schemeClr val="dk1"/>
              </a:solidFill>
              <a:latin typeface="Libre Franklin"/>
              <a:ea typeface="Libre Franklin"/>
              <a:cs typeface="Libre Franklin"/>
              <a:sym typeface="Libre Franklin"/>
            </a:endParaRPr>
          </a:p>
          <a:p>
            <a:pPr indent="-336550" lvl="2" marL="1371600" marR="0" rtl="0" algn="l">
              <a:lnSpc>
                <a:spcPct val="115000"/>
              </a:lnSpc>
              <a:spcBef>
                <a:spcPts val="0"/>
              </a:spcBef>
              <a:spcAft>
                <a:spcPts val="0"/>
              </a:spcAft>
              <a:buClr>
                <a:schemeClr val="dk1"/>
              </a:buClr>
              <a:buSzPts val="1700"/>
              <a:buFont typeface="Libre Franklin"/>
              <a:buChar char="■"/>
            </a:pPr>
            <a:r>
              <a:rPr b="1" i="0" lang="en-US" sz="1700" u="none" cap="none" strike="noStrike">
                <a:solidFill>
                  <a:schemeClr val="dk1"/>
                </a:solidFill>
                <a:latin typeface="Libre Franklin"/>
                <a:ea typeface="Libre Franklin"/>
                <a:cs typeface="Libre Franklin"/>
                <a:sym typeface="Libre Franklin"/>
              </a:rPr>
              <a:t>Moban SACCO, BiziSol and OffGridBox</a:t>
            </a:r>
            <a:r>
              <a:rPr b="0" i="0" lang="en-US" sz="1700" u="none" cap="none" strike="noStrike">
                <a:solidFill>
                  <a:schemeClr val="dk1"/>
                </a:solidFill>
                <a:latin typeface="Libre Franklin"/>
                <a:ea typeface="Libre Franklin"/>
                <a:cs typeface="Libre Franklin"/>
                <a:sym typeface="Libre Franklin"/>
              </a:rPr>
              <a:t>: solar-powered solution for energy, water and connectivity in Nakivale. </a:t>
            </a:r>
            <a:endParaRPr b="0" i="0" sz="1700" u="none" cap="none" strike="noStrike">
              <a:solidFill>
                <a:schemeClr val="dk1"/>
              </a:solidFill>
              <a:latin typeface="Libre Franklin"/>
              <a:ea typeface="Libre Franklin"/>
              <a:cs typeface="Libre Franklin"/>
              <a:sym typeface="Libre Franklin"/>
            </a:endParaRPr>
          </a:p>
          <a:p>
            <a:pPr indent="-336550" lvl="2" marL="1371600" marR="0" rtl="0" algn="l">
              <a:lnSpc>
                <a:spcPct val="115000"/>
              </a:lnSpc>
              <a:spcBef>
                <a:spcPts val="0"/>
              </a:spcBef>
              <a:spcAft>
                <a:spcPts val="0"/>
              </a:spcAft>
              <a:buClr>
                <a:schemeClr val="dk1"/>
              </a:buClr>
              <a:buSzPts val="1700"/>
              <a:buFont typeface="Libre Franklin"/>
              <a:buChar char="■"/>
            </a:pPr>
            <a:r>
              <a:rPr b="1" i="0" lang="en-US" sz="1700" u="none" cap="none" strike="noStrike">
                <a:solidFill>
                  <a:schemeClr val="dk1"/>
                </a:solidFill>
                <a:latin typeface="Libre Franklin"/>
                <a:ea typeface="Libre Franklin"/>
                <a:cs typeface="Libre Franklin"/>
                <a:sym typeface="Libre Franklin"/>
              </a:rPr>
              <a:t>PHB Development, Yelekeni Farmers’ SACCO, BrightLife and UltraTech</a:t>
            </a:r>
            <a:r>
              <a:rPr b="0" i="0" lang="en-US" sz="1700" u="none" cap="none" strike="noStrike">
                <a:solidFill>
                  <a:schemeClr val="dk1"/>
                </a:solidFill>
                <a:latin typeface="Libre Franklin"/>
                <a:ea typeface="Libre Franklin"/>
                <a:cs typeface="Libre Franklin"/>
                <a:sym typeface="Libre Franklin"/>
              </a:rPr>
              <a:t>: solar-powered hatchery and SHS for small-scale poultry farming in Kiryandongo.</a:t>
            </a:r>
            <a:endParaRPr b="0" i="0" sz="1700" u="none" cap="none" strike="noStrike">
              <a:solidFill>
                <a:schemeClr val="dk1"/>
              </a:solidFill>
              <a:latin typeface="Libre Franklin"/>
              <a:ea typeface="Libre Franklin"/>
              <a:cs typeface="Libre Franklin"/>
              <a:sym typeface="Libre Franklin"/>
            </a:endParaRPr>
          </a:p>
          <a:p>
            <a:pPr indent="-336550" lvl="0" marL="457200" marR="0" rtl="0" algn="l">
              <a:lnSpc>
                <a:spcPct val="115000"/>
              </a:lnSpc>
              <a:spcBef>
                <a:spcPts val="0"/>
              </a:spcBef>
              <a:spcAft>
                <a:spcPts val="0"/>
              </a:spcAft>
              <a:buClr>
                <a:schemeClr val="dk1"/>
              </a:buClr>
              <a:buSzPts val="1700"/>
              <a:buFont typeface="Libre Franklin"/>
              <a:buChar char="●"/>
            </a:pPr>
            <a:r>
              <a:rPr b="1" i="0" lang="en-US" sz="1700" u="none" cap="none" strike="noStrike">
                <a:solidFill>
                  <a:schemeClr val="dk1"/>
                </a:solidFill>
                <a:latin typeface="Libre Franklin"/>
                <a:ea typeface="Libre Franklin"/>
                <a:cs typeface="Libre Franklin"/>
                <a:sym typeface="Libre Franklin"/>
              </a:rPr>
              <a:t>Round II</a:t>
            </a:r>
            <a:endParaRPr b="1" i="0" sz="1700" u="none" cap="none" strike="noStrike">
              <a:solidFill>
                <a:schemeClr val="dk1"/>
              </a:solidFill>
              <a:latin typeface="Libre Franklin"/>
              <a:ea typeface="Libre Franklin"/>
              <a:cs typeface="Libre Franklin"/>
              <a:sym typeface="Libre Franklin"/>
            </a:endParaRPr>
          </a:p>
          <a:p>
            <a:pPr indent="-336550" lvl="1" marL="914400" marR="0" rtl="0" algn="l">
              <a:lnSpc>
                <a:spcPct val="115000"/>
              </a:lnSpc>
              <a:spcBef>
                <a:spcPts val="0"/>
              </a:spcBef>
              <a:spcAft>
                <a:spcPts val="0"/>
              </a:spcAft>
              <a:buClr>
                <a:schemeClr val="dk1"/>
              </a:buClr>
              <a:buSzPts val="1700"/>
              <a:buFont typeface="Libre Franklin"/>
              <a:buChar char="○"/>
            </a:pPr>
            <a:r>
              <a:rPr lang="en-US" sz="1700">
                <a:solidFill>
                  <a:schemeClr val="dk1"/>
                </a:solidFill>
                <a:latin typeface="Libre Franklin"/>
                <a:ea typeface="Libre Franklin"/>
                <a:cs typeface="Libre Franklin"/>
                <a:sym typeface="Libre Franklin"/>
              </a:rPr>
              <a:t>Three winning consortia in Uganda announced in April/May 2023</a:t>
            </a:r>
            <a:endParaRPr b="0" i="0" sz="1700" u="none" cap="none" strike="noStrike">
              <a:solidFill>
                <a:schemeClr val="dk1"/>
              </a:solidFill>
              <a:latin typeface="Libre Franklin"/>
              <a:ea typeface="Libre Franklin"/>
              <a:cs typeface="Libre Franklin"/>
              <a:sym typeface="Libre Franklin"/>
            </a:endParaRPr>
          </a:p>
        </p:txBody>
      </p:sp>
      <p:sp>
        <p:nvSpPr>
          <p:cNvPr id="191" name="Google Shape;191;ge80433c1bb_1_44"/>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SCC Innovation Fund (</a:t>
            </a:r>
            <a:r>
              <a:rPr b="1" lang="en-US" sz="2800">
                <a:highlight>
                  <a:schemeClr val="lt1"/>
                </a:highlight>
                <a:latin typeface="Libre Franklin"/>
                <a:ea typeface="Libre Franklin"/>
                <a:cs typeface="Libre Franklin"/>
                <a:sym typeface="Libre Franklin"/>
                <a:extLst>
                  <a:ext uri="http://customooxmlschemas.google.com/">
                    <go:slidesCustomData xmlns:go="http://customooxmlschemas.google.com/" textRoundtripDataId="4"/>
                  </a:ext>
                </a:extLst>
              </a:rPr>
              <a:t>SCCIF</a:t>
            </a:r>
            <a:r>
              <a:rPr b="1" lang="en-US" sz="2800">
                <a:highlight>
                  <a:schemeClr val="lt1"/>
                </a:highlight>
                <a:latin typeface="Libre Franklin"/>
                <a:ea typeface="Libre Franklin"/>
                <a:cs typeface="Libre Franklin"/>
                <a:sym typeface="Libre Franklin"/>
              </a:rPr>
              <a:t>)</a:t>
            </a:r>
            <a:endParaRPr b="1" sz="2800">
              <a:highlight>
                <a:schemeClr val="lt1"/>
              </a:highlight>
              <a:latin typeface="Libre Franklin"/>
              <a:ea typeface="Libre Franklin"/>
              <a:cs typeface="Libre Franklin"/>
              <a:sym typeface="Libre Franklin"/>
            </a:endParaRPr>
          </a:p>
        </p:txBody>
      </p:sp>
      <p:pic>
        <p:nvPicPr>
          <p:cNvPr id="192" name="Google Shape;192;ge80433c1bb_1_44"/>
          <p:cNvPicPr preferRelativeResize="0"/>
          <p:nvPr/>
        </p:nvPicPr>
        <p:blipFill>
          <a:blip r:embed="rId3">
            <a:alphaModFix/>
          </a:blip>
          <a:stretch>
            <a:fillRect/>
          </a:stretch>
        </p:blipFill>
        <p:spPr>
          <a:xfrm>
            <a:off x="215500" y="4180151"/>
            <a:ext cx="3494125" cy="2339382"/>
          </a:xfrm>
          <a:prstGeom prst="rect">
            <a:avLst/>
          </a:prstGeom>
          <a:noFill/>
          <a:ln>
            <a:noFill/>
          </a:ln>
        </p:spPr>
      </p:pic>
      <p:pic>
        <p:nvPicPr>
          <p:cNvPr id="193" name="Google Shape;193;ge80433c1bb_1_44"/>
          <p:cNvPicPr preferRelativeResize="0"/>
          <p:nvPr/>
        </p:nvPicPr>
        <p:blipFill>
          <a:blip r:embed="rId4">
            <a:alphaModFix/>
          </a:blip>
          <a:stretch>
            <a:fillRect/>
          </a:stretch>
        </p:blipFill>
        <p:spPr>
          <a:xfrm>
            <a:off x="448363" y="1065351"/>
            <a:ext cx="3028388" cy="2794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e7fedeee53_0_68"/>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graphicFrame>
        <p:nvGraphicFramePr>
          <p:cNvPr id="200" name="Google Shape;200;ge7fedeee53_0_68"/>
          <p:cNvGraphicFramePr/>
          <p:nvPr/>
        </p:nvGraphicFramePr>
        <p:xfrm>
          <a:off x="952500" y="1468500"/>
          <a:ext cx="3000000" cy="3000000"/>
        </p:xfrm>
        <a:graphic>
          <a:graphicData uri="http://schemas.openxmlformats.org/drawingml/2006/table">
            <a:tbl>
              <a:tblPr>
                <a:noFill/>
                <a:tableStyleId>{98505815-7A50-49FD-8AE9-ABA441E06150}</a:tableStyleId>
              </a:tblPr>
              <a:tblGrid>
                <a:gridCol w="5143500"/>
                <a:gridCol w="5143500"/>
              </a:tblGrid>
              <a:tr h="1764625">
                <a:tc gridSpan="2">
                  <a:txBody>
                    <a:bodyPr/>
                    <a:lstStyle/>
                    <a:p>
                      <a:pPr indent="0" lvl="0" marL="0" marR="0" rtl="0" algn="ctr">
                        <a:lnSpc>
                          <a:spcPct val="100000"/>
                        </a:lnSpc>
                        <a:spcBef>
                          <a:spcPts val="0"/>
                        </a:spcBef>
                        <a:spcAft>
                          <a:spcPts val="0"/>
                        </a:spcAft>
                        <a:buClr>
                          <a:srgbClr val="000000"/>
                        </a:buClr>
                        <a:buSzPts val="1600"/>
                        <a:buFont typeface="Arial"/>
                        <a:buNone/>
                      </a:pPr>
                      <a:r>
                        <a:rPr b="1" lang="en-US" sz="2400">
                          <a:latin typeface="Libre Franklin"/>
                          <a:ea typeface="Libre Franklin"/>
                          <a:cs typeface="Libre Franklin"/>
                          <a:sym typeface="Libre Franklin"/>
                        </a:rPr>
                        <a:t>C</a:t>
                      </a:r>
                      <a:r>
                        <a:rPr b="1" lang="en-US" sz="2400" u="none" cap="none" strike="noStrike">
                          <a:latin typeface="Libre Franklin"/>
                          <a:ea typeface="Libre Franklin"/>
                          <a:cs typeface="Libre Franklin"/>
                          <a:sym typeface="Libre Franklin"/>
                          <a:extLst>
                            <a:ext uri="http://customooxmlschemas.google.com/">
                              <go:slidesCustomData xmlns:go="http://customooxmlschemas.google.com/" textRoundtripDataId="5"/>
                            </a:ext>
                          </a:extLst>
                        </a:rPr>
                        <a:t>ross-sector partnerships</a:t>
                      </a:r>
                      <a:r>
                        <a:rPr b="1" lang="en-US" sz="2400" u="none" cap="none" strike="noStrike">
                          <a:latin typeface="Libre Franklin"/>
                          <a:ea typeface="Libre Franklin"/>
                          <a:cs typeface="Libre Franklin"/>
                          <a:sym typeface="Libre Franklin"/>
                        </a:rPr>
                        <a:t> among SCC </a:t>
                      </a:r>
                      <a:r>
                        <a:rPr b="1" lang="en-US" sz="2400">
                          <a:latin typeface="Libre Franklin"/>
                          <a:ea typeface="Libre Franklin"/>
                          <a:cs typeface="Libre Franklin"/>
                          <a:sym typeface="Libre Franklin"/>
                        </a:rPr>
                        <a:t>members</a:t>
                      </a:r>
                      <a:endParaRPr b="1" sz="2400" u="none" cap="none" strike="noStrike">
                        <a:latin typeface="Libre Franklin"/>
                        <a:ea typeface="Libre Franklin"/>
                        <a:cs typeface="Libre Franklin"/>
                        <a:sym typeface="Libre Franklin"/>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bl>
          </a:graphicData>
        </a:graphic>
      </p:graphicFrame>
      <p:pic>
        <p:nvPicPr>
          <p:cNvPr id="201" name="Google Shape;201;ge7fedeee53_0_68"/>
          <p:cNvPicPr preferRelativeResize="0"/>
          <p:nvPr/>
        </p:nvPicPr>
        <p:blipFill rotWithShape="1">
          <a:blip r:embed="rId3">
            <a:alphaModFix/>
          </a:blip>
          <a:srcRect b="0" l="0" r="0" t="0"/>
          <a:stretch/>
        </p:blipFill>
        <p:spPr>
          <a:xfrm>
            <a:off x="5004530" y="2527159"/>
            <a:ext cx="1275550" cy="371682"/>
          </a:xfrm>
          <a:prstGeom prst="rect">
            <a:avLst/>
          </a:prstGeom>
          <a:noFill/>
          <a:ln>
            <a:noFill/>
          </a:ln>
        </p:spPr>
      </p:pic>
      <p:pic>
        <p:nvPicPr>
          <p:cNvPr id="202" name="Google Shape;202;ge7fedeee53_0_68"/>
          <p:cNvPicPr preferRelativeResize="0"/>
          <p:nvPr/>
        </p:nvPicPr>
        <p:blipFill rotWithShape="1">
          <a:blip r:embed="rId4">
            <a:alphaModFix/>
          </a:blip>
          <a:srcRect b="0" l="0" r="0" t="0"/>
          <a:stretch/>
        </p:blipFill>
        <p:spPr>
          <a:xfrm>
            <a:off x="6280092" y="2411767"/>
            <a:ext cx="693075" cy="580465"/>
          </a:xfrm>
          <a:prstGeom prst="rect">
            <a:avLst/>
          </a:prstGeom>
          <a:noFill/>
          <a:ln>
            <a:noFill/>
          </a:ln>
        </p:spPr>
      </p:pic>
      <p:pic>
        <p:nvPicPr>
          <p:cNvPr id="203" name="Google Shape;203;ge7fedeee53_0_68"/>
          <p:cNvPicPr preferRelativeResize="0"/>
          <p:nvPr/>
        </p:nvPicPr>
        <p:blipFill rotWithShape="1">
          <a:blip r:embed="rId5">
            <a:alphaModFix/>
          </a:blip>
          <a:srcRect b="0" l="0" r="0" t="0"/>
          <a:stretch/>
        </p:blipFill>
        <p:spPr>
          <a:xfrm>
            <a:off x="1074071" y="2452425"/>
            <a:ext cx="521150" cy="521150"/>
          </a:xfrm>
          <a:prstGeom prst="rect">
            <a:avLst/>
          </a:prstGeom>
          <a:noFill/>
          <a:ln>
            <a:noFill/>
          </a:ln>
        </p:spPr>
      </p:pic>
      <p:pic>
        <p:nvPicPr>
          <p:cNvPr id="204" name="Google Shape;204;ge7fedeee53_0_68"/>
          <p:cNvPicPr preferRelativeResize="0"/>
          <p:nvPr/>
        </p:nvPicPr>
        <p:blipFill rotWithShape="1">
          <a:blip r:embed="rId6">
            <a:alphaModFix/>
          </a:blip>
          <a:srcRect b="0" l="0" r="0" t="0"/>
          <a:stretch/>
        </p:blipFill>
        <p:spPr>
          <a:xfrm>
            <a:off x="1725109" y="2411775"/>
            <a:ext cx="1204901" cy="602450"/>
          </a:xfrm>
          <a:prstGeom prst="rect">
            <a:avLst/>
          </a:prstGeom>
          <a:noFill/>
          <a:ln>
            <a:noFill/>
          </a:ln>
        </p:spPr>
      </p:pic>
      <p:pic>
        <p:nvPicPr>
          <p:cNvPr id="205" name="Google Shape;205;ge7fedeee53_0_68"/>
          <p:cNvPicPr preferRelativeResize="0"/>
          <p:nvPr/>
        </p:nvPicPr>
        <p:blipFill rotWithShape="1">
          <a:blip r:embed="rId7">
            <a:alphaModFix/>
          </a:blip>
          <a:srcRect b="0" l="0" r="0" t="0"/>
          <a:stretch/>
        </p:blipFill>
        <p:spPr>
          <a:xfrm>
            <a:off x="9714270" y="2409423"/>
            <a:ext cx="827549" cy="585155"/>
          </a:xfrm>
          <a:prstGeom prst="rect">
            <a:avLst/>
          </a:prstGeom>
          <a:noFill/>
          <a:ln>
            <a:noFill/>
          </a:ln>
        </p:spPr>
      </p:pic>
      <p:pic>
        <p:nvPicPr>
          <p:cNvPr id="206" name="Google Shape;206;ge7fedeee53_0_68"/>
          <p:cNvPicPr preferRelativeResize="0"/>
          <p:nvPr/>
        </p:nvPicPr>
        <p:blipFill rotWithShape="1">
          <a:blip r:embed="rId8">
            <a:alphaModFix/>
          </a:blip>
          <a:srcRect b="0" l="0" r="0" t="0"/>
          <a:stretch/>
        </p:blipFill>
        <p:spPr>
          <a:xfrm>
            <a:off x="8845255" y="2488182"/>
            <a:ext cx="827549" cy="449636"/>
          </a:xfrm>
          <a:prstGeom prst="rect">
            <a:avLst/>
          </a:prstGeom>
          <a:noFill/>
          <a:ln>
            <a:noFill/>
          </a:ln>
        </p:spPr>
      </p:pic>
      <p:sp>
        <p:nvSpPr>
          <p:cNvPr id="207" name="Google Shape;207;ge7fedeee53_0_68"/>
          <p:cNvSpPr txBox="1"/>
          <p:nvPr/>
        </p:nvSpPr>
        <p:spPr>
          <a:xfrm>
            <a:off x="782800" y="3699500"/>
            <a:ext cx="2382600" cy="2562900"/>
          </a:xfrm>
          <a:prstGeom prst="rect">
            <a:avLst/>
          </a:prstGeom>
          <a:solidFill>
            <a:schemeClr val="lt1"/>
          </a:solidFill>
          <a:ln>
            <a:noFill/>
          </a:ln>
        </p:spPr>
        <p:txBody>
          <a:bodyPr anchorCtr="0" anchor="t" bIns="91425" lIns="91425" spcFirstLastPara="1" rIns="91425" wrap="square" tIns="91425">
            <a:noAutofit/>
          </a:bodyPr>
          <a:lstStyle/>
          <a:p>
            <a:pPr indent="-228600" lvl="0" marL="457200" marR="0" rtl="0" algn="just">
              <a:lnSpc>
                <a:spcPct val="115000"/>
              </a:lnSpc>
              <a:spcBef>
                <a:spcPts val="0"/>
              </a:spcBef>
              <a:spcAft>
                <a:spcPts val="0"/>
              </a:spcAft>
              <a:buClr>
                <a:schemeClr val="dk1"/>
              </a:buClr>
              <a:buSzPts val="1400"/>
              <a:buFont typeface="Libre Franklin Thin"/>
              <a:buNone/>
            </a:pPr>
            <a:r>
              <a:t/>
            </a:r>
            <a:endParaRPr b="0" i="0" sz="1400" u="none" cap="none" strike="noStrike">
              <a:solidFill>
                <a:schemeClr val="dk1"/>
              </a:solidFill>
              <a:latin typeface="Libre Franklin Thin"/>
              <a:ea typeface="Libre Franklin Thin"/>
              <a:cs typeface="Libre Franklin Thin"/>
              <a:sym typeface="Libre Franklin Thin"/>
            </a:endParaRPr>
          </a:p>
          <a:p>
            <a:pPr indent="0" lvl="0" marL="0" marR="0" rtl="0" algn="ctr">
              <a:lnSpc>
                <a:spcPct val="115000"/>
              </a:lnSpc>
              <a:spcBef>
                <a:spcPts val="0"/>
              </a:spcBef>
              <a:spcAft>
                <a:spcPts val="0"/>
              </a:spcAft>
              <a:buClr>
                <a:srgbClr val="000000"/>
              </a:buClr>
              <a:buSzPts val="2200"/>
              <a:buFont typeface="Arial"/>
              <a:buNone/>
            </a:pPr>
            <a:r>
              <a:t/>
            </a:r>
            <a:endParaRPr b="1" i="0" sz="2200" u="none" cap="none" strike="noStrike">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Libre Franklin Thin"/>
              <a:ea typeface="Libre Franklin Thin"/>
              <a:cs typeface="Libre Franklin Thin"/>
              <a:sym typeface="Libre Franklin Thin"/>
            </a:endParaRPr>
          </a:p>
        </p:txBody>
      </p:sp>
      <p:sp>
        <p:nvSpPr>
          <p:cNvPr id="208" name="Google Shape;208;ge7fedeee53_0_68"/>
          <p:cNvSpPr txBox="1"/>
          <p:nvPr/>
        </p:nvSpPr>
        <p:spPr>
          <a:xfrm>
            <a:off x="7923023" y="3318500"/>
            <a:ext cx="3563100" cy="315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dk1"/>
                </a:solidFill>
                <a:latin typeface="Libre Franklin"/>
                <a:ea typeface="Libre Franklin"/>
                <a:cs typeface="Libre Franklin"/>
                <a:sym typeface="Libre Franklin"/>
              </a:rPr>
              <a:t>Assessing customer credit worthiness via savings groups</a:t>
            </a:r>
            <a:endParaRPr b="0" i="0" sz="1600" u="none" cap="none" strike="noStrike">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600"/>
              <a:buFont typeface="Arial"/>
              <a:buNone/>
            </a:pPr>
            <a:r>
              <a:rPr b="0" i="0" lang="en-US" sz="1800" u="none" cap="none" strike="noStrike">
                <a:solidFill>
                  <a:schemeClr val="dk1"/>
                </a:solidFill>
                <a:latin typeface="Libre Franklin"/>
                <a:ea typeface="Libre Franklin"/>
                <a:cs typeface="Libre Franklin"/>
                <a:sym typeface="Libre Franklin"/>
              </a:rPr>
              <a:t>- </a:t>
            </a:r>
            <a:r>
              <a:rPr lang="en-US" sz="1800">
                <a:solidFill>
                  <a:schemeClr val="dk1"/>
                </a:solidFill>
                <a:latin typeface="Libre Franklin"/>
                <a:ea typeface="Libre Franklin"/>
                <a:cs typeface="Libre Franklin"/>
                <a:sym typeface="Libre Franklin"/>
              </a:rPr>
              <a:t>Ugandan company Kambasco &amp; Equity Bank d</a:t>
            </a:r>
            <a:r>
              <a:rPr b="0" i="0" lang="en-US" sz="1800" u="none" cap="none" strike="noStrike">
                <a:solidFill>
                  <a:schemeClr val="dk1"/>
                </a:solidFill>
                <a:latin typeface="Libre Franklin"/>
                <a:ea typeface="Libre Franklin"/>
                <a:cs typeface="Libre Franklin"/>
                <a:sym typeface="Libre Franklin"/>
              </a:rPr>
              <a:t>eveloping automated credit assessment tool to enable last mile distributors predict creditworthiness</a:t>
            </a:r>
            <a:endParaRPr b="0" i="0" sz="1800" u="none" cap="none" strike="noStrike">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Thin"/>
              <a:ea typeface="Libre Franklin Thin"/>
              <a:cs typeface="Libre Franklin Thin"/>
              <a:sym typeface="Libre Franklin Thin"/>
            </a:endParaRPr>
          </a:p>
        </p:txBody>
      </p:sp>
      <p:sp>
        <p:nvSpPr>
          <p:cNvPr id="209" name="Google Shape;209;ge7fedeee53_0_68"/>
          <p:cNvSpPr txBox="1"/>
          <p:nvPr/>
        </p:nvSpPr>
        <p:spPr>
          <a:xfrm>
            <a:off x="4093725" y="3407675"/>
            <a:ext cx="3563100" cy="2562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dk1"/>
                </a:solidFill>
                <a:latin typeface="Libre Franklin"/>
                <a:ea typeface="Libre Franklin"/>
                <a:cs typeface="Libre Franklin"/>
                <a:sym typeface="Libre Franklin"/>
              </a:rPr>
              <a:t>Engineering design review</a:t>
            </a:r>
            <a:endParaRPr b="1" i="0" sz="1800" u="none" cap="none" strike="noStrike">
              <a:solidFill>
                <a:schemeClr val="dk1"/>
              </a:solidFill>
              <a:latin typeface="Libre Franklin"/>
              <a:ea typeface="Libre Franklin"/>
              <a:cs typeface="Libre Franklin"/>
              <a:sym typeface="Libre Franklin"/>
            </a:endParaRPr>
          </a:p>
          <a:p>
            <a:pPr indent="0" lvl="0" marL="0" marR="0" rtl="0" algn="just">
              <a:lnSpc>
                <a:spcPct val="115000"/>
              </a:lnSpc>
              <a:spcBef>
                <a:spcPts val="0"/>
              </a:spcBef>
              <a:spcAft>
                <a:spcPts val="0"/>
              </a:spcAft>
              <a:buClr>
                <a:srgbClr val="000000"/>
              </a:buClr>
              <a:buSzPts val="1600"/>
              <a:buFont typeface="Arial"/>
              <a:buNone/>
            </a:pPr>
            <a:r>
              <a:rPr b="0" i="0" lang="en-US" sz="1900" u="none" cap="none" strike="noStrike">
                <a:solidFill>
                  <a:schemeClr val="dk1"/>
                </a:solidFill>
                <a:latin typeface="Libre Franklin"/>
                <a:ea typeface="Libre Franklin"/>
                <a:cs typeface="Libre Franklin"/>
                <a:sym typeface="Libre Franklin"/>
              </a:rPr>
              <a:t>- Bechtel.org and FFAB met during SCC new member webinar</a:t>
            </a:r>
            <a:endParaRPr b="0" i="0" sz="1900" u="none" cap="none" strike="noStrike">
              <a:solidFill>
                <a:schemeClr val="dk1"/>
              </a:solidFill>
              <a:latin typeface="Libre Franklin"/>
              <a:ea typeface="Libre Franklin"/>
              <a:cs typeface="Libre Franklin"/>
              <a:sym typeface="Libre Franklin"/>
            </a:endParaRPr>
          </a:p>
          <a:p>
            <a:pPr indent="0" lvl="0" marL="0" marR="0" rtl="0" algn="just">
              <a:lnSpc>
                <a:spcPct val="115000"/>
              </a:lnSpc>
              <a:spcBef>
                <a:spcPts val="0"/>
              </a:spcBef>
              <a:spcAft>
                <a:spcPts val="0"/>
              </a:spcAft>
              <a:buClr>
                <a:srgbClr val="000000"/>
              </a:buClr>
              <a:buSzPts val="1600"/>
              <a:buFont typeface="Arial"/>
              <a:buNone/>
            </a:pPr>
            <a:r>
              <a:rPr b="0" i="0" lang="en-US" sz="1900" u="none" cap="none" strike="noStrike">
                <a:solidFill>
                  <a:schemeClr val="dk1"/>
                </a:solidFill>
                <a:latin typeface="Libre Franklin"/>
                <a:ea typeface="Libre Franklin"/>
                <a:cs typeface="Libre Franklin"/>
                <a:sym typeface="Libre Franklin"/>
              </a:rPr>
              <a:t>- Bechtel.org helping FFAB streamline product design for quantity and scale, and providing engineering design review</a:t>
            </a:r>
            <a:endParaRPr b="1" i="0" sz="1900" u="none" cap="none" strike="noStrike">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Thin"/>
              <a:ea typeface="Libre Franklin Thin"/>
              <a:cs typeface="Libre Franklin Thin"/>
              <a:sym typeface="Libre Franklin Thin"/>
            </a:endParaRPr>
          </a:p>
        </p:txBody>
      </p:sp>
      <p:sp>
        <p:nvSpPr>
          <p:cNvPr id="210" name="Google Shape;210;ge7fedeee53_0_68"/>
          <p:cNvSpPr txBox="1"/>
          <p:nvPr/>
        </p:nvSpPr>
        <p:spPr>
          <a:xfrm>
            <a:off x="168400" y="3407675"/>
            <a:ext cx="3471000" cy="2562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dk1"/>
                </a:solidFill>
                <a:latin typeface="Libre Franklin"/>
                <a:ea typeface="Libre Franklin"/>
                <a:cs typeface="Libre Franklin"/>
                <a:sym typeface="Libre Franklin"/>
              </a:rPr>
              <a:t>Advocacy on mobile access</a:t>
            </a:r>
            <a:r>
              <a:rPr b="0" i="0" lang="en-US" sz="1800" u="none" cap="none" strike="noStrike">
                <a:solidFill>
                  <a:schemeClr val="dk1"/>
                </a:solidFill>
                <a:latin typeface="Libre Franklin"/>
                <a:ea typeface="Libre Franklin"/>
                <a:cs typeface="Libre Franklin"/>
                <a:sym typeface="Libre Franklin"/>
              </a:rPr>
              <a:t> </a:t>
            </a:r>
            <a:endParaRPr b="0" i="0" sz="1800" u="none" cap="none" strike="noStrike">
              <a:solidFill>
                <a:schemeClr val="dk1"/>
              </a:solidFill>
              <a:latin typeface="Libre Franklin"/>
              <a:ea typeface="Libre Franklin"/>
              <a:cs typeface="Libre Franklin"/>
              <a:sym typeface="Libre Franklin"/>
            </a:endParaRPr>
          </a:p>
          <a:p>
            <a:pPr indent="0" lvl="0" marL="0" marR="0" rtl="0" algn="just">
              <a:lnSpc>
                <a:spcPct val="115000"/>
              </a:lnSpc>
              <a:spcBef>
                <a:spcPts val="0"/>
              </a:spcBef>
              <a:spcAft>
                <a:spcPts val="0"/>
              </a:spcAft>
              <a:buClr>
                <a:srgbClr val="000000"/>
              </a:buClr>
              <a:buSzPts val="1600"/>
              <a:buFont typeface="Arial"/>
              <a:buNone/>
            </a:pPr>
            <a:r>
              <a:rPr b="0" i="0" lang="en-US" sz="1900" u="none" cap="none" strike="noStrike">
                <a:solidFill>
                  <a:schemeClr val="dk1"/>
                </a:solidFill>
                <a:latin typeface="Libre Franklin"/>
                <a:ea typeface="Libre Franklin"/>
                <a:cs typeface="Libre Franklin"/>
                <a:sym typeface="Libre Franklin"/>
              </a:rPr>
              <a:t>- FSD Africa and GSMA came into contact via SCC</a:t>
            </a:r>
            <a:endParaRPr b="0" i="0" sz="1900" u="none" cap="none" strike="noStrike">
              <a:solidFill>
                <a:schemeClr val="dk1"/>
              </a:solidFill>
              <a:latin typeface="Libre Franklin"/>
              <a:ea typeface="Libre Franklin"/>
              <a:cs typeface="Libre Franklin"/>
              <a:sym typeface="Libre Franklin"/>
            </a:endParaRPr>
          </a:p>
          <a:p>
            <a:pPr indent="0" lvl="0" marL="0" marR="0" rtl="0" algn="just">
              <a:lnSpc>
                <a:spcPct val="115000"/>
              </a:lnSpc>
              <a:spcBef>
                <a:spcPts val="0"/>
              </a:spcBef>
              <a:spcAft>
                <a:spcPts val="0"/>
              </a:spcAft>
              <a:buClr>
                <a:srgbClr val="000000"/>
              </a:buClr>
              <a:buSzPts val="1600"/>
              <a:buFont typeface="Arial"/>
              <a:buNone/>
            </a:pPr>
            <a:r>
              <a:rPr b="0" i="0" lang="en-US" sz="1900" u="none" cap="none" strike="noStrike">
                <a:solidFill>
                  <a:schemeClr val="dk1"/>
                </a:solidFill>
                <a:latin typeface="Libre Franklin"/>
                <a:ea typeface="Libre Franklin"/>
                <a:cs typeface="Libre Franklin"/>
                <a:sym typeface="Libre Franklin"/>
              </a:rPr>
              <a:t>- Cooperated on advocacy effort resulting in Ugandan government adopting a more proportionate and enabling policy on refugees’ proof of identity for mobile access</a:t>
            </a:r>
            <a:endParaRPr b="1" i="0" sz="1900" u="none" cap="none" strike="noStrike">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600"/>
              <a:buFont typeface="Arial"/>
              <a:buNone/>
            </a:pPr>
            <a:r>
              <a:t/>
            </a:r>
            <a:endParaRPr b="0" i="0" sz="1400" u="none" cap="none" strike="noStrike">
              <a:solidFill>
                <a:schemeClr val="dk1"/>
              </a:solidFill>
              <a:latin typeface="Libre Franklin Thin"/>
              <a:ea typeface="Libre Franklin Thin"/>
              <a:cs typeface="Libre Franklin Thin"/>
              <a:sym typeface="Libre Franklin Thin"/>
            </a:endParaRPr>
          </a:p>
        </p:txBody>
      </p:sp>
      <p:sp>
        <p:nvSpPr>
          <p:cNvPr id="211" name="Google Shape;211;ge7fedeee53_0_68"/>
          <p:cNvSpPr txBox="1"/>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2"/>
              </a:buClr>
              <a:buSzPts val="2800"/>
              <a:buFont typeface="Libre Franklin Thin"/>
              <a:buNone/>
            </a:pPr>
            <a:r>
              <a:rPr b="1" lang="en-US" sz="2800">
                <a:solidFill>
                  <a:schemeClr val="dk2"/>
                </a:solidFill>
                <a:latin typeface="Libre Franklin"/>
                <a:ea typeface="Libre Franklin"/>
                <a:cs typeface="Libre Franklin"/>
                <a:sym typeface="Libre Franklin"/>
              </a:rPr>
              <a:t>Additional </a:t>
            </a:r>
            <a:r>
              <a:rPr b="1" i="0" lang="en-US" sz="2800" u="none" cap="none" strike="noStrike">
                <a:solidFill>
                  <a:schemeClr val="dk2"/>
                </a:solidFill>
                <a:latin typeface="Libre Franklin"/>
                <a:ea typeface="Libre Franklin"/>
                <a:cs typeface="Libre Franklin"/>
                <a:sym typeface="Libre Franklin"/>
              </a:rPr>
              <a:t>SCC</a:t>
            </a:r>
            <a:r>
              <a:rPr b="1" lang="en-US" sz="2800">
                <a:solidFill>
                  <a:schemeClr val="dk2"/>
                </a:solidFill>
                <a:latin typeface="Libre Franklin"/>
                <a:ea typeface="Libre Franklin"/>
                <a:cs typeface="Libre Franklin"/>
                <a:sym typeface="Libre Franklin"/>
              </a:rPr>
              <a:t>-Catalyzed</a:t>
            </a:r>
            <a:r>
              <a:rPr b="1" i="0" lang="en-US" sz="2800" u="none" cap="none" strike="noStrike">
                <a:solidFill>
                  <a:schemeClr val="dk2"/>
                </a:solidFill>
                <a:latin typeface="Libre Franklin"/>
                <a:ea typeface="Libre Franklin"/>
                <a:cs typeface="Libre Franklin"/>
                <a:sym typeface="Libre Franklin"/>
              </a:rPr>
              <a:t> Partnership </a:t>
            </a:r>
            <a:r>
              <a:rPr b="1" i="0" lang="en-US" sz="2800" u="none" cap="none" strike="noStrike">
                <a:solidFill>
                  <a:schemeClr val="dk2"/>
                </a:solidFill>
                <a:latin typeface="Libre Franklin"/>
                <a:ea typeface="Libre Franklin"/>
                <a:cs typeface="Libre Franklin"/>
                <a:sym typeface="Libre Franklin"/>
                <a:extLst>
                  <a:ext uri="http://customooxmlschemas.google.com/">
                    <go:slidesCustomData xmlns:go="http://customooxmlschemas.google.com/" textRoundtripDataId="6"/>
                  </a:ext>
                </a:extLst>
              </a:rPr>
              <a:t>Examples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eb13cbf22b_3_470"/>
          <p:cNvSpPr txBox="1"/>
          <p:nvPr>
            <p:ph idx="12" type="sldNum"/>
          </p:nvPr>
        </p:nvSpPr>
        <p:spPr>
          <a:xfrm>
            <a:off x="10181167" y="6621464"/>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18" name="Google Shape;218;geb13cbf22b_3_470"/>
          <p:cNvSpPr/>
          <p:nvPr/>
        </p:nvSpPr>
        <p:spPr>
          <a:xfrm>
            <a:off x="829150" y="2529900"/>
            <a:ext cx="1828800" cy="1828800"/>
          </a:xfrm>
          <a:prstGeom prst="ellipse">
            <a:avLst/>
          </a:prstGeom>
          <a:solidFill>
            <a:schemeClr val="lt2"/>
          </a:solidFill>
          <a:ln cap="flat" cmpd="sng" w="9525">
            <a:solidFill>
              <a:srgbClr val="335C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Background</a:t>
            </a:r>
            <a:endParaRPr b="1" i="0" sz="1300" u="none" cap="none" strike="noStrike">
              <a:solidFill>
                <a:schemeClr val="dk1"/>
              </a:solidFill>
              <a:latin typeface="Libre Franklin"/>
              <a:ea typeface="Libre Franklin"/>
              <a:cs typeface="Libre Franklin"/>
              <a:sym typeface="Libre Franklin"/>
            </a:endParaRPr>
          </a:p>
        </p:txBody>
      </p:sp>
      <p:sp>
        <p:nvSpPr>
          <p:cNvPr id="219" name="Google Shape;219;geb13cbf22b_3_470"/>
          <p:cNvSpPr/>
          <p:nvPr/>
        </p:nvSpPr>
        <p:spPr>
          <a:xfrm>
            <a:off x="30387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Activities</a:t>
            </a:r>
            <a:endParaRPr b="1" i="0" sz="1300" u="none" cap="none" strike="noStrike">
              <a:solidFill>
                <a:schemeClr val="dk1"/>
              </a:solidFill>
              <a:latin typeface="Libre Franklin"/>
              <a:ea typeface="Libre Franklin"/>
              <a:cs typeface="Libre Franklin"/>
              <a:sym typeface="Libre Franklin"/>
            </a:endParaRPr>
          </a:p>
        </p:txBody>
      </p:sp>
      <p:sp>
        <p:nvSpPr>
          <p:cNvPr id="220" name="Google Shape;220;geb13cbf22b_3_470"/>
          <p:cNvSpPr/>
          <p:nvPr/>
        </p:nvSpPr>
        <p:spPr>
          <a:xfrm>
            <a:off x="5362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Partnerships</a:t>
            </a:r>
            <a:endParaRPr b="1" i="0" sz="1300" u="none" cap="none" strike="noStrike">
              <a:solidFill>
                <a:schemeClr val="dk1"/>
              </a:solidFill>
              <a:latin typeface="Libre Franklin"/>
              <a:ea typeface="Libre Franklin"/>
              <a:cs typeface="Libre Franklin"/>
              <a:sym typeface="Libre Franklin"/>
            </a:endParaRPr>
          </a:p>
        </p:txBody>
      </p:sp>
      <p:sp>
        <p:nvSpPr>
          <p:cNvPr id="221" name="Google Shape;221;geb13cbf22b_3_470"/>
          <p:cNvSpPr/>
          <p:nvPr/>
        </p:nvSpPr>
        <p:spPr>
          <a:xfrm>
            <a:off x="7628650" y="2529900"/>
            <a:ext cx="1828800" cy="182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Libre Franklin"/>
                <a:ea typeface="Libre Franklin"/>
                <a:cs typeface="Libre Franklin"/>
                <a:sym typeface="Libre Franklin"/>
              </a:rPr>
              <a:t>Results</a:t>
            </a:r>
            <a:endParaRPr b="1" i="0" sz="1300" u="none" cap="none" strike="noStrike">
              <a:solidFill>
                <a:schemeClr val="lt1"/>
              </a:solidFill>
              <a:latin typeface="Libre Franklin"/>
              <a:ea typeface="Libre Franklin"/>
              <a:cs typeface="Libre Franklin"/>
              <a:sym typeface="Libre Franklin"/>
            </a:endParaRPr>
          </a:p>
        </p:txBody>
      </p:sp>
      <p:sp>
        <p:nvSpPr>
          <p:cNvPr id="222" name="Google Shape;222;geb13cbf22b_3_470"/>
          <p:cNvSpPr/>
          <p:nvPr/>
        </p:nvSpPr>
        <p:spPr>
          <a:xfrm>
            <a:off x="9895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Next Steps</a:t>
            </a:r>
            <a:endParaRPr b="1" i="0" sz="1300" u="none" cap="none" strike="noStrike">
              <a:solidFill>
                <a:schemeClr val="dk1"/>
              </a:solidFill>
              <a:latin typeface="Libre Franklin"/>
              <a:ea typeface="Libre Franklin"/>
              <a:cs typeface="Libre Franklin"/>
              <a:sym typeface="Libre Franklin"/>
            </a:endParaRPr>
          </a:p>
        </p:txBody>
      </p:sp>
      <p:sp>
        <p:nvSpPr>
          <p:cNvPr id="223" name="Google Shape;223;geb13cbf22b_3_470"/>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Agenda</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9"/>
          <p:cNvSpPr/>
          <p:nvPr/>
        </p:nvSpPr>
        <p:spPr>
          <a:xfrm>
            <a:off x="394450" y="1036088"/>
            <a:ext cx="5210700" cy="5540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chemeClr val="dk2"/>
              </a:highlight>
              <a:latin typeface="Arial"/>
              <a:ea typeface="Arial"/>
              <a:cs typeface="Arial"/>
              <a:sym typeface="Arial"/>
            </a:endParaRPr>
          </a:p>
        </p:txBody>
      </p:sp>
      <p:sp>
        <p:nvSpPr>
          <p:cNvPr id="229" name="Google Shape;229;p9"/>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Libre Franklin"/>
              <a:ea typeface="Libre Franklin"/>
              <a:cs typeface="Libre Franklin"/>
              <a:sym typeface="Libre Franklin"/>
            </a:endParaRPr>
          </a:p>
        </p:txBody>
      </p:sp>
      <p:sp>
        <p:nvSpPr>
          <p:cNvPr id="230" name="Google Shape;230;p9"/>
          <p:cNvSpPr/>
          <p:nvPr/>
        </p:nvSpPr>
        <p:spPr>
          <a:xfrm>
            <a:off x="6630550" y="1036100"/>
            <a:ext cx="5210700" cy="55407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4"/>
              </a:highlight>
              <a:latin typeface="Arial"/>
              <a:ea typeface="Arial"/>
              <a:cs typeface="Arial"/>
              <a:sym typeface="Arial"/>
            </a:endParaRPr>
          </a:p>
        </p:txBody>
      </p:sp>
      <p:sp>
        <p:nvSpPr>
          <p:cNvPr id="231" name="Google Shape;231;p9"/>
          <p:cNvSpPr txBox="1"/>
          <p:nvPr>
            <p:ph idx="2" type="body"/>
          </p:nvPr>
        </p:nvSpPr>
        <p:spPr>
          <a:xfrm>
            <a:off x="6630550" y="1469925"/>
            <a:ext cx="5210700" cy="5030700"/>
          </a:xfrm>
          <a:prstGeom prst="rect">
            <a:avLst/>
          </a:prstGeom>
          <a:noFill/>
          <a:ln>
            <a:noFill/>
          </a:ln>
        </p:spPr>
        <p:txBody>
          <a:bodyPr anchorCtr="0" anchor="t" bIns="45700" lIns="91425" spcFirstLastPara="1" rIns="91425" wrap="square" tIns="45700">
            <a:noAutofit/>
          </a:bodyPr>
          <a:lstStyle/>
          <a:p>
            <a:pPr indent="-336550" lvl="0" marL="457200" rtl="0" algn="l">
              <a:lnSpc>
                <a:spcPct val="114000"/>
              </a:lnSpc>
              <a:spcBef>
                <a:spcPts val="0"/>
              </a:spcBef>
              <a:spcAft>
                <a:spcPts val="0"/>
              </a:spcAft>
              <a:buSzPts val="1700"/>
              <a:buFont typeface="Libre Franklin"/>
              <a:buChar char="●"/>
            </a:pPr>
            <a:r>
              <a:rPr lang="en-US" sz="1700">
                <a:latin typeface="Libre Franklin"/>
                <a:ea typeface="Libre Franklin"/>
                <a:cs typeface="Libre Franklin"/>
                <a:sym typeface="Libre Franklin"/>
              </a:rPr>
              <a:t>70+ members</a:t>
            </a:r>
            <a:endParaRPr sz="1700">
              <a:latin typeface="Libre Franklin"/>
              <a:ea typeface="Libre Franklin"/>
              <a:cs typeface="Libre Franklin"/>
              <a:sym typeface="Libre Franklin"/>
            </a:endParaRPr>
          </a:p>
          <a:p>
            <a:pPr indent="-336550" lvl="0" marL="457200" rtl="0" algn="l">
              <a:lnSpc>
                <a:spcPct val="114000"/>
              </a:lnSpc>
              <a:spcBef>
                <a:spcPts val="0"/>
              </a:spcBef>
              <a:spcAft>
                <a:spcPts val="0"/>
              </a:spcAft>
              <a:buSzPts val="1700"/>
              <a:buFont typeface="Libre Franklin"/>
              <a:buChar char="●"/>
            </a:pPr>
            <a:r>
              <a:rPr lang="en-US" sz="1700">
                <a:latin typeface="Libre Franklin"/>
                <a:ea typeface="Libre Franklin"/>
                <a:cs typeface="Libre Franklin"/>
                <a:sym typeface="Libre Franklin"/>
              </a:rPr>
              <a:t> 5 pilot projects</a:t>
            </a:r>
            <a:endParaRPr sz="1700">
              <a:latin typeface="Libre Franklin"/>
              <a:ea typeface="Libre Franklin"/>
              <a:cs typeface="Libre Franklin"/>
              <a:sym typeface="Libre Franklin"/>
            </a:endParaRPr>
          </a:p>
          <a:p>
            <a:pPr indent="-336550" lvl="0" marL="457200" rtl="0" algn="l">
              <a:lnSpc>
                <a:spcPct val="114000"/>
              </a:lnSpc>
              <a:spcBef>
                <a:spcPts val="0"/>
              </a:spcBef>
              <a:spcAft>
                <a:spcPts val="0"/>
              </a:spcAft>
              <a:buSzPts val="1700"/>
              <a:buFont typeface="Libre Franklin"/>
              <a:buChar char="●"/>
            </a:pPr>
            <a:r>
              <a:rPr lang="en-US" sz="1700">
                <a:latin typeface="Libre Franklin"/>
                <a:ea typeface="Libre Franklin"/>
                <a:cs typeface="Libre Franklin"/>
                <a:sym typeface="Libre Franklin"/>
              </a:rPr>
              <a:t>Results from SCC pilots ~50K indiv.  impacted (data as of 2021):</a:t>
            </a:r>
            <a:endParaRPr sz="1700">
              <a:latin typeface="Libre Franklin"/>
              <a:ea typeface="Libre Franklin"/>
              <a:cs typeface="Libre Franklin"/>
              <a:sym typeface="Libre Franklin"/>
            </a:endParaRPr>
          </a:p>
          <a:p>
            <a:pPr indent="-336550" lvl="1" marL="914400" rtl="0" algn="l">
              <a:lnSpc>
                <a:spcPct val="114000"/>
              </a:lnSpc>
              <a:spcBef>
                <a:spcPts val="0"/>
              </a:spcBef>
              <a:spcAft>
                <a:spcPts val="0"/>
              </a:spcAft>
              <a:buSzPts val="1700"/>
              <a:buFont typeface="Libre Franklin"/>
              <a:buChar char="○"/>
            </a:pPr>
            <a:r>
              <a:rPr b="1" lang="en-US" sz="1700">
                <a:latin typeface="Libre Franklin"/>
                <a:ea typeface="Libre Franklin"/>
                <a:cs typeface="Libre Franklin"/>
                <a:sym typeface="Libre Franklin"/>
              </a:rPr>
              <a:t>1,155 beneficiaries  </a:t>
            </a:r>
            <a:r>
              <a:rPr lang="en-US" sz="1700">
                <a:latin typeface="Libre Franklin"/>
                <a:ea typeface="Libre Franklin"/>
                <a:cs typeface="Libre Franklin"/>
                <a:sym typeface="Libre Franklin"/>
              </a:rPr>
              <a:t>with new or improved access to connectivity</a:t>
            </a:r>
            <a:endParaRPr sz="1700">
              <a:latin typeface="Libre Franklin"/>
              <a:ea typeface="Libre Franklin"/>
              <a:cs typeface="Libre Franklin"/>
              <a:sym typeface="Libre Franklin"/>
            </a:endParaRPr>
          </a:p>
          <a:p>
            <a:pPr indent="-336550" lvl="1" marL="914400" rtl="0" algn="l">
              <a:lnSpc>
                <a:spcPct val="114000"/>
              </a:lnSpc>
              <a:spcBef>
                <a:spcPts val="0"/>
              </a:spcBef>
              <a:spcAft>
                <a:spcPts val="0"/>
              </a:spcAft>
              <a:buSzPts val="1700"/>
              <a:buFont typeface="Libre Franklin"/>
              <a:buChar char="○"/>
            </a:pPr>
            <a:r>
              <a:rPr b="1" lang="en-US" sz="1700">
                <a:latin typeface="Libre Franklin"/>
                <a:ea typeface="Libre Franklin"/>
                <a:cs typeface="Libre Franklin"/>
                <a:sym typeface="Libre Franklin"/>
              </a:rPr>
              <a:t>11,547</a:t>
            </a:r>
            <a:r>
              <a:rPr lang="en-US" sz="1700">
                <a:latin typeface="Libre Franklin"/>
                <a:ea typeface="Libre Franklin"/>
                <a:cs typeface="Libre Franklin"/>
                <a:sym typeface="Libre Franklin"/>
              </a:rPr>
              <a:t> </a:t>
            </a:r>
            <a:r>
              <a:rPr b="1" lang="en-US" sz="1700">
                <a:latin typeface="Libre Franklin"/>
                <a:ea typeface="Libre Franklin"/>
                <a:cs typeface="Libre Franklin"/>
                <a:sym typeface="Libre Franklin"/>
              </a:rPr>
              <a:t>households </a:t>
            </a:r>
            <a:r>
              <a:rPr lang="en-US" sz="1700">
                <a:latin typeface="Libre Franklin"/>
                <a:ea typeface="Libre Franklin"/>
                <a:cs typeface="Libre Franklin"/>
                <a:sym typeface="Libre Franklin"/>
              </a:rPr>
              <a:t> with new or improved access to energy</a:t>
            </a:r>
            <a:endParaRPr sz="1700">
              <a:latin typeface="Libre Franklin"/>
              <a:ea typeface="Libre Franklin"/>
              <a:cs typeface="Libre Franklin"/>
              <a:sym typeface="Libre Franklin"/>
            </a:endParaRPr>
          </a:p>
          <a:p>
            <a:pPr indent="-336550" lvl="1" marL="914400" rtl="0" algn="l">
              <a:lnSpc>
                <a:spcPct val="114000"/>
              </a:lnSpc>
              <a:spcBef>
                <a:spcPts val="0"/>
              </a:spcBef>
              <a:spcAft>
                <a:spcPts val="0"/>
              </a:spcAft>
              <a:buSzPts val="1700"/>
              <a:buFont typeface="Libre Franklin"/>
              <a:buChar char="○"/>
            </a:pPr>
            <a:r>
              <a:rPr b="1" lang="en-US" sz="1700">
                <a:latin typeface="Libre Franklin"/>
                <a:ea typeface="Libre Franklin"/>
                <a:cs typeface="Libre Franklin"/>
                <a:sym typeface="Libre Franklin"/>
              </a:rPr>
              <a:t>775</a:t>
            </a:r>
            <a:r>
              <a:rPr lang="en-US" sz="1700">
                <a:latin typeface="Libre Franklin"/>
                <a:ea typeface="Libre Franklin"/>
                <a:cs typeface="Libre Franklin"/>
                <a:sym typeface="Libre Franklin"/>
              </a:rPr>
              <a:t> </a:t>
            </a:r>
            <a:r>
              <a:rPr b="1" lang="en-US" sz="1700">
                <a:latin typeface="Libre Franklin"/>
                <a:ea typeface="Libre Franklin"/>
                <a:cs typeface="Libre Franklin"/>
                <a:sym typeface="Libre Franklin"/>
              </a:rPr>
              <a:t>beneficiaries </a:t>
            </a:r>
            <a:r>
              <a:rPr lang="en-US" sz="1700">
                <a:latin typeface="Libre Franklin"/>
                <a:ea typeface="Libre Franklin"/>
                <a:cs typeface="Libre Franklin"/>
                <a:sym typeface="Libre Franklin"/>
              </a:rPr>
              <a:t>with new or improved access to digital tools </a:t>
            </a:r>
            <a:endParaRPr sz="1700">
              <a:latin typeface="Libre Franklin"/>
              <a:ea typeface="Libre Franklin"/>
              <a:cs typeface="Libre Franklin"/>
              <a:sym typeface="Libre Franklin"/>
            </a:endParaRPr>
          </a:p>
          <a:p>
            <a:pPr indent="-336550" lvl="1" marL="914400" rtl="0" algn="l">
              <a:lnSpc>
                <a:spcPct val="114000"/>
              </a:lnSpc>
              <a:spcBef>
                <a:spcPts val="0"/>
              </a:spcBef>
              <a:spcAft>
                <a:spcPts val="0"/>
              </a:spcAft>
              <a:buSzPts val="1700"/>
              <a:buFont typeface="Libre Franklin"/>
              <a:buChar char="○"/>
            </a:pPr>
            <a:r>
              <a:rPr b="1" lang="en-US" sz="1700">
                <a:latin typeface="Libre Franklin"/>
                <a:ea typeface="Libre Franklin"/>
                <a:cs typeface="Libre Franklin"/>
                <a:sym typeface="Libre Franklin"/>
              </a:rPr>
              <a:t>73,612 USD</a:t>
            </a:r>
            <a:r>
              <a:rPr lang="en-US" sz="1700">
                <a:latin typeface="Libre Franklin"/>
                <a:ea typeface="Libre Franklin"/>
                <a:cs typeface="Libre Franklin"/>
                <a:sym typeface="Libre Franklin"/>
              </a:rPr>
              <a:t> in beneficiary income savings due to access to new products and services</a:t>
            </a:r>
            <a:endParaRPr sz="1700">
              <a:latin typeface="Libre Franklin"/>
              <a:ea typeface="Libre Franklin"/>
              <a:cs typeface="Libre Franklin"/>
              <a:sym typeface="Libre Franklin"/>
            </a:endParaRPr>
          </a:p>
          <a:p>
            <a:pPr indent="-336550" lvl="1" marL="914400" rtl="0" algn="l">
              <a:lnSpc>
                <a:spcPct val="114000"/>
              </a:lnSpc>
              <a:spcBef>
                <a:spcPts val="0"/>
              </a:spcBef>
              <a:spcAft>
                <a:spcPts val="0"/>
              </a:spcAft>
              <a:buSzPts val="1700"/>
              <a:buFont typeface="Libre Franklin"/>
              <a:buChar char="○"/>
            </a:pPr>
            <a:r>
              <a:rPr b="1" lang="en-US" sz="1700">
                <a:latin typeface="Libre Franklin"/>
                <a:ea typeface="Libre Franklin"/>
                <a:cs typeface="Libre Franklin"/>
                <a:sym typeface="Libre Franklin"/>
              </a:rPr>
              <a:t>2,279 jobs</a:t>
            </a:r>
            <a:r>
              <a:rPr lang="en-US" sz="1700">
                <a:latin typeface="Libre Franklin"/>
                <a:ea typeface="Libre Franklin"/>
                <a:cs typeface="Libre Franklin"/>
                <a:sym typeface="Libre Franklin"/>
              </a:rPr>
              <a:t> created</a:t>
            </a:r>
            <a:endParaRPr sz="1700">
              <a:latin typeface="Libre Franklin"/>
              <a:ea typeface="Libre Franklin"/>
              <a:cs typeface="Libre Franklin"/>
              <a:sym typeface="Libre Franklin"/>
            </a:endParaRPr>
          </a:p>
          <a:p>
            <a:pPr indent="-336550" lvl="1" marL="914400" rtl="0" algn="l">
              <a:lnSpc>
                <a:spcPct val="114000"/>
              </a:lnSpc>
              <a:spcBef>
                <a:spcPts val="0"/>
              </a:spcBef>
              <a:spcAft>
                <a:spcPts val="0"/>
              </a:spcAft>
              <a:buSzPts val="1700"/>
              <a:buFont typeface="Libre Franklin"/>
              <a:buChar char="○"/>
            </a:pPr>
            <a:r>
              <a:rPr b="1" lang="en-US" sz="1700">
                <a:latin typeface="Libre Franklin"/>
                <a:ea typeface="Libre Franklin"/>
                <a:cs typeface="Libre Franklin"/>
                <a:sym typeface="Libre Franklin"/>
              </a:rPr>
              <a:t>4,729 clean energy products </a:t>
            </a:r>
            <a:r>
              <a:rPr lang="en-US" sz="1700">
                <a:latin typeface="Libre Franklin"/>
                <a:ea typeface="Libre Franklin"/>
                <a:cs typeface="Libre Franklin"/>
                <a:sym typeface="Libre Franklin"/>
              </a:rPr>
              <a:t>sold;</a:t>
            </a:r>
            <a:endParaRPr sz="1700">
              <a:latin typeface="Libre Franklin"/>
              <a:ea typeface="Libre Franklin"/>
              <a:cs typeface="Libre Franklin"/>
              <a:sym typeface="Libre Franklin"/>
            </a:endParaRPr>
          </a:p>
          <a:p>
            <a:pPr indent="-336550" lvl="1" marL="914400" rtl="0" algn="l">
              <a:lnSpc>
                <a:spcPct val="114000"/>
              </a:lnSpc>
              <a:spcBef>
                <a:spcPts val="0"/>
              </a:spcBef>
              <a:spcAft>
                <a:spcPts val="0"/>
              </a:spcAft>
              <a:buSzPts val="1700"/>
              <a:buFont typeface="Libre Franklin"/>
              <a:buChar char="○"/>
            </a:pPr>
            <a:r>
              <a:rPr b="1" lang="en-US" sz="1700">
                <a:latin typeface="Libre Franklin"/>
                <a:ea typeface="Libre Franklin"/>
                <a:cs typeface="Libre Franklin"/>
                <a:sym typeface="Libre Franklin"/>
              </a:rPr>
              <a:t>7,124 kWh</a:t>
            </a:r>
            <a:r>
              <a:rPr lang="en-US" sz="1700">
                <a:latin typeface="Libre Franklin"/>
                <a:ea typeface="Libre Franklin"/>
                <a:cs typeface="Libre Franklin"/>
                <a:sym typeface="Libre Franklin"/>
              </a:rPr>
              <a:t> (kilowatt-hours) of clean energy</a:t>
            </a:r>
            <a:endParaRPr sz="1700">
              <a:latin typeface="Libre Franklin"/>
              <a:ea typeface="Libre Franklin"/>
              <a:cs typeface="Libre Franklin"/>
              <a:sym typeface="Libre Franklin"/>
            </a:endParaRPr>
          </a:p>
        </p:txBody>
      </p:sp>
      <p:sp>
        <p:nvSpPr>
          <p:cNvPr id="232" name="Google Shape;232;p9"/>
          <p:cNvSpPr txBox="1"/>
          <p:nvPr>
            <p:ph idx="3" type="body"/>
          </p:nvPr>
        </p:nvSpPr>
        <p:spPr>
          <a:xfrm>
            <a:off x="523000" y="1084388"/>
            <a:ext cx="4953600" cy="4617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2040"/>
              <a:buNone/>
            </a:pPr>
            <a:r>
              <a:rPr lang="en-US">
                <a:solidFill>
                  <a:schemeClr val="lt1"/>
                </a:solidFill>
                <a:latin typeface="Libre Franklin"/>
                <a:ea typeface="Libre Franklin"/>
                <a:cs typeface="Libre Franklin"/>
                <a:sym typeface="Libre Franklin"/>
              </a:rPr>
              <a:t>Inputs</a:t>
            </a:r>
            <a:endParaRPr>
              <a:solidFill>
                <a:schemeClr val="lt1"/>
              </a:solidFill>
              <a:latin typeface="Libre Franklin"/>
              <a:ea typeface="Libre Franklin"/>
              <a:cs typeface="Libre Franklin"/>
              <a:sym typeface="Libre Franklin"/>
            </a:endParaRPr>
          </a:p>
        </p:txBody>
      </p:sp>
      <p:sp>
        <p:nvSpPr>
          <p:cNvPr id="233" name="Google Shape;233;p9"/>
          <p:cNvSpPr txBox="1"/>
          <p:nvPr>
            <p:ph idx="4" type="body"/>
          </p:nvPr>
        </p:nvSpPr>
        <p:spPr>
          <a:xfrm>
            <a:off x="6630550" y="1084400"/>
            <a:ext cx="5210700" cy="4617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2040"/>
              <a:buNone/>
            </a:pPr>
            <a:r>
              <a:rPr lang="en-US">
                <a:latin typeface="Libre Franklin"/>
                <a:ea typeface="Libre Franklin"/>
                <a:cs typeface="Libre Franklin"/>
                <a:sym typeface="Libre Franklin"/>
              </a:rPr>
              <a:t>Outputs</a:t>
            </a:r>
            <a:endParaRPr>
              <a:latin typeface="Libre Franklin"/>
              <a:ea typeface="Libre Franklin"/>
              <a:cs typeface="Libre Franklin"/>
              <a:sym typeface="Libre Franklin"/>
            </a:endParaRPr>
          </a:p>
        </p:txBody>
      </p:sp>
      <p:sp>
        <p:nvSpPr>
          <p:cNvPr id="234" name="Google Shape;234;p9"/>
          <p:cNvSpPr txBox="1"/>
          <p:nvPr>
            <p:ph idx="12" type="sldNum"/>
          </p:nvPr>
        </p:nvSpPr>
        <p:spPr>
          <a:xfrm>
            <a:off x="10181167" y="6621464"/>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sp>
        <p:nvSpPr>
          <p:cNvPr id="235" name="Google Shape;235;p9"/>
          <p:cNvSpPr txBox="1"/>
          <p:nvPr>
            <p:ph idx="1" type="body"/>
          </p:nvPr>
        </p:nvSpPr>
        <p:spPr>
          <a:xfrm>
            <a:off x="452350" y="1546125"/>
            <a:ext cx="5152800" cy="5030700"/>
          </a:xfrm>
          <a:prstGeom prst="rect">
            <a:avLst/>
          </a:prstGeom>
          <a:noFill/>
          <a:ln>
            <a:noFill/>
          </a:ln>
        </p:spPr>
        <p:txBody>
          <a:bodyPr anchorCtr="0" anchor="t" bIns="45700" lIns="91425" spcFirstLastPara="1" rIns="91425" wrap="square" tIns="45700">
            <a:noAutofit/>
          </a:bodyPr>
          <a:lstStyle/>
          <a:p>
            <a:pPr indent="-400050" lvl="0" marL="457200" marR="0" rtl="0" algn="l">
              <a:lnSpc>
                <a:spcPct val="114000"/>
              </a:lnSpc>
              <a:spcBef>
                <a:spcPts val="0"/>
              </a:spcBef>
              <a:spcAft>
                <a:spcPts val="0"/>
              </a:spcAft>
              <a:buClr>
                <a:schemeClr val="lt1"/>
              </a:buClr>
              <a:buSzPts val="2700"/>
              <a:buFont typeface="Libre Franklin"/>
              <a:buChar char="●"/>
            </a:pPr>
            <a:r>
              <a:rPr lang="en-US" sz="2700">
                <a:solidFill>
                  <a:schemeClr val="lt1"/>
                </a:solidFill>
                <a:latin typeface="Libre Franklin"/>
                <a:ea typeface="Libre Franklin"/>
                <a:cs typeface="Libre Franklin"/>
                <a:sym typeface="Libre Franklin"/>
              </a:rPr>
              <a:t>Sharing best practices from projects in displacement settings</a:t>
            </a:r>
            <a:endParaRPr sz="2700">
              <a:solidFill>
                <a:schemeClr val="lt1"/>
              </a:solidFill>
              <a:latin typeface="Libre Franklin"/>
              <a:ea typeface="Libre Franklin"/>
              <a:cs typeface="Libre Franklin"/>
              <a:sym typeface="Libre Franklin"/>
            </a:endParaRPr>
          </a:p>
          <a:p>
            <a:pPr indent="-400050" lvl="0" marL="457200" rtl="0" algn="l">
              <a:lnSpc>
                <a:spcPct val="114000"/>
              </a:lnSpc>
              <a:spcBef>
                <a:spcPts val="0"/>
              </a:spcBef>
              <a:spcAft>
                <a:spcPts val="0"/>
              </a:spcAft>
              <a:buClr>
                <a:schemeClr val="lt1"/>
              </a:buClr>
              <a:buSzPts val="2700"/>
              <a:buFont typeface="Libre Franklin"/>
              <a:buChar char="●"/>
            </a:pPr>
            <a:r>
              <a:rPr lang="en-US" sz="2700">
                <a:solidFill>
                  <a:schemeClr val="lt1"/>
                </a:solidFill>
                <a:latin typeface="Libre Franklin"/>
                <a:ea typeface="Libre Franklin"/>
                <a:cs typeface="Libre Franklin"/>
                <a:sym typeface="Libre Franklin"/>
              </a:rPr>
              <a:t>Matchmaking to identify opportunities for new projects</a:t>
            </a:r>
            <a:endParaRPr sz="2700">
              <a:solidFill>
                <a:schemeClr val="lt1"/>
              </a:solidFill>
              <a:latin typeface="Libre Franklin"/>
              <a:ea typeface="Libre Franklin"/>
              <a:cs typeface="Libre Franklin"/>
              <a:sym typeface="Libre Franklin"/>
            </a:endParaRPr>
          </a:p>
          <a:p>
            <a:pPr indent="-400050" lvl="0" marL="457200" marR="0" rtl="0" algn="l">
              <a:lnSpc>
                <a:spcPct val="114000"/>
              </a:lnSpc>
              <a:spcBef>
                <a:spcPts val="0"/>
              </a:spcBef>
              <a:spcAft>
                <a:spcPts val="0"/>
              </a:spcAft>
              <a:buClr>
                <a:schemeClr val="lt1"/>
              </a:buClr>
              <a:buSzPts val="2700"/>
              <a:buFont typeface="Libre Franklin"/>
              <a:buChar char="●"/>
            </a:pPr>
            <a:r>
              <a:rPr lang="en-US" sz="2700">
                <a:solidFill>
                  <a:schemeClr val="lt1"/>
                </a:solidFill>
                <a:latin typeface="Libre Franklin"/>
                <a:ea typeface="Libre Franklin"/>
                <a:cs typeface="Libre Franklin"/>
                <a:sym typeface="Libre Franklin"/>
              </a:rPr>
              <a:t>Convene public, private and NGO members via digital and in-person events</a:t>
            </a:r>
            <a:endParaRPr sz="2500">
              <a:solidFill>
                <a:schemeClr val="lt1"/>
              </a:solidFill>
              <a:latin typeface="Libre Franklin"/>
              <a:ea typeface="Libre Franklin"/>
              <a:cs typeface="Libre Franklin"/>
              <a:sym typeface="Libre Franklin"/>
            </a:endParaRPr>
          </a:p>
        </p:txBody>
      </p:sp>
      <p:sp>
        <p:nvSpPr>
          <p:cNvPr id="236" name="Google Shape;236;p9"/>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SCC Results </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e8517ce77d_0_51"/>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sp>
        <p:nvSpPr>
          <p:cNvPr id="243" name="Google Shape;243;ge8517ce77d_0_51"/>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sp>
        <p:nvSpPr>
          <p:cNvPr id="244" name="Google Shape;244;ge8517ce77d_0_51"/>
          <p:cNvSpPr txBox="1"/>
          <p:nvPr/>
        </p:nvSpPr>
        <p:spPr>
          <a:xfrm>
            <a:off x="768100" y="1124750"/>
            <a:ext cx="4869900" cy="55653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2000"/>
              <a:buFont typeface="Arial"/>
              <a:buNone/>
            </a:pPr>
            <a:r>
              <a:rPr b="1" i="0" lang="en-US" sz="2100" u="none" cap="none" strike="noStrike">
                <a:solidFill>
                  <a:schemeClr val="lt1"/>
                </a:solidFill>
                <a:latin typeface="Libre Franklin"/>
                <a:ea typeface="Libre Franklin"/>
                <a:cs typeface="Libre Franklin"/>
                <a:sym typeface="Libre Franklin"/>
              </a:rPr>
              <a:t>Beneficiaries</a:t>
            </a:r>
            <a:endParaRPr b="1" i="0" sz="2100" u="none" cap="none" strike="noStrike">
              <a:solidFill>
                <a:schemeClr val="lt1"/>
              </a:solidFill>
              <a:latin typeface="Libre Franklin"/>
              <a:ea typeface="Libre Franklin"/>
              <a:cs typeface="Libre Franklin"/>
              <a:sym typeface="Libre Franklin"/>
            </a:endParaRPr>
          </a:p>
          <a:p>
            <a:pPr indent="0" lvl="0" marL="0" marR="0" rtl="0" algn="ctr">
              <a:lnSpc>
                <a:spcPct val="114000"/>
              </a:lnSpc>
              <a:spcBef>
                <a:spcPts val="0"/>
              </a:spcBef>
              <a:spcAft>
                <a:spcPts val="0"/>
              </a:spcAft>
              <a:buClr>
                <a:srgbClr val="000000"/>
              </a:buClr>
              <a:buSzPts val="2000"/>
              <a:buFont typeface="Arial"/>
              <a:buNone/>
            </a:pPr>
            <a:r>
              <a:t/>
            </a:r>
            <a:endParaRPr b="1" i="0" sz="2100" u="none" cap="none" strike="noStrike">
              <a:solidFill>
                <a:schemeClr val="lt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rPr b="0" i="1" lang="en-US" sz="1500" u="none" cap="none" strike="noStrike">
                <a:solidFill>
                  <a:schemeClr val="lt1"/>
                </a:solidFill>
                <a:latin typeface="Libre Franklin"/>
                <a:ea typeface="Libre Franklin"/>
                <a:cs typeface="Libre Franklin"/>
                <a:sym typeface="Libre Franklin"/>
              </a:rPr>
              <a:t>The project will assist the community by ensuring there is enough lighting at homes especially for students who do their homework at night. As a businessman, I expect to make profit through sale of the solar products through Digital Agents for Energy+ that will expand my business. </a:t>
            </a:r>
            <a:endParaRPr b="0" i="0" sz="1500" u="none" cap="none" strike="noStrike">
              <a:solidFill>
                <a:schemeClr val="lt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t/>
            </a:r>
            <a:endParaRPr b="0" i="0" sz="1500" u="none" cap="none" strike="noStrike">
              <a:solidFill>
                <a:schemeClr val="lt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rPr b="1" i="0" lang="en-US" sz="1500" u="none" cap="none" strike="noStrike">
                <a:solidFill>
                  <a:schemeClr val="lt1"/>
                </a:solidFill>
                <a:latin typeface="Libre Franklin"/>
                <a:ea typeface="Libre Franklin"/>
                <a:cs typeface="Libre Franklin"/>
                <a:sym typeface="Libre Franklin"/>
              </a:rPr>
              <a:t>Abdi Hussein Noor, Somali refugee and Digital Agent in Kakuma 4</a:t>
            </a:r>
            <a:endParaRPr b="1" i="0" sz="1500" u="none" cap="none" strike="noStrike">
              <a:solidFill>
                <a:schemeClr val="lt1"/>
              </a:solidFill>
              <a:latin typeface="Libre Franklin"/>
              <a:ea typeface="Libre Franklin"/>
              <a:cs typeface="Libre Franklin"/>
              <a:sym typeface="Libre Franklin"/>
            </a:endParaRPr>
          </a:p>
          <a:p>
            <a:pPr indent="0" lvl="0" marL="914400" marR="0" rtl="0" algn="l">
              <a:lnSpc>
                <a:spcPct val="114000"/>
              </a:lnSpc>
              <a:spcBef>
                <a:spcPts val="0"/>
              </a:spcBef>
              <a:spcAft>
                <a:spcPts val="0"/>
              </a:spcAft>
              <a:buClr>
                <a:srgbClr val="000000"/>
              </a:buClr>
              <a:buSzPts val="1400"/>
              <a:buFont typeface="Arial"/>
              <a:buNone/>
            </a:pPr>
            <a:r>
              <a:t/>
            </a:r>
            <a:endParaRPr b="0" i="0" sz="1500" u="none" cap="none" strike="noStrike">
              <a:solidFill>
                <a:schemeClr val="lt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rPr b="0" i="1" lang="en-US" sz="1500" u="none" cap="none" strike="noStrike">
                <a:solidFill>
                  <a:schemeClr val="lt1"/>
                </a:solidFill>
                <a:latin typeface="Libre Franklin"/>
                <a:ea typeface="Libre Franklin"/>
                <a:cs typeface="Libre Franklin"/>
                <a:sym typeface="Libre Franklin"/>
              </a:rPr>
              <a:t>As a Digital Agent I want to be trained on business skills and also earn money that I can use to start my own business in future. I look forward to interact with the community and make a difference to other ladies in the camp.</a:t>
            </a:r>
            <a:endParaRPr b="0" i="0" sz="1500" u="none" cap="none" strike="noStrike">
              <a:solidFill>
                <a:schemeClr val="lt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t/>
            </a:r>
            <a:endParaRPr b="0" i="0" sz="1500" u="none" cap="none" strike="noStrike">
              <a:solidFill>
                <a:schemeClr val="lt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rPr b="1" i="0" lang="en-US" sz="1500" u="none" cap="none" strike="noStrike">
                <a:solidFill>
                  <a:schemeClr val="lt1"/>
                </a:solidFill>
                <a:latin typeface="Libre Franklin"/>
                <a:ea typeface="Libre Franklin"/>
                <a:cs typeface="Libre Franklin"/>
                <a:sym typeface="Libre Franklin"/>
              </a:rPr>
              <a:t>Rita Brown, Ugandan refugee and Digital Agent in Kakuma 1</a:t>
            </a:r>
            <a:endParaRPr b="1" i="0" sz="1500" u="none" cap="none" strike="noStrike">
              <a:solidFill>
                <a:schemeClr val="lt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300"/>
              <a:buFont typeface="Arial"/>
              <a:buNone/>
            </a:pPr>
            <a:r>
              <a:t/>
            </a:r>
            <a:endParaRPr b="0" i="0" sz="1300" u="none" cap="none" strike="noStrike">
              <a:solidFill>
                <a:schemeClr val="lt1"/>
              </a:solidFill>
              <a:latin typeface="Libre Franklin"/>
              <a:ea typeface="Libre Franklin"/>
              <a:cs typeface="Libre Franklin"/>
              <a:sym typeface="Libre Franklin"/>
            </a:endParaRPr>
          </a:p>
          <a:p>
            <a:pPr indent="0" lvl="0" marL="457200" marR="0" rtl="0" algn="l">
              <a:lnSpc>
                <a:spcPct val="114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a:p>
            <a:pPr indent="0" lvl="0" marL="457200" marR="0" rtl="0" algn="l">
              <a:lnSpc>
                <a:spcPct val="114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p:txBody>
      </p:sp>
      <p:sp>
        <p:nvSpPr>
          <p:cNvPr id="245" name="Google Shape;245;ge8517ce77d_0_51"/>
          <p:cNvSpPr txBox="1"/>
          <p:nvPr/>
        </p:nvSpPr>
        <p:spPr>
          <a:xfrm>
            <a:off x="6340075" y="1124750"/>
            <a:ext cx="5188200" cy="54048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2000"/>
              <a:buFont typeface="Arial"/>
              <a:buNone/>
            </a:pPr>
            <a:r>
              <a:rPr b="1" i="0" lang="en-US" sz="2000" u="none" cap="none" strike="noStrike">
                <a:solidFill>
                  <a:schemeClr val="dk1"/>
                </a:solidFill>
                <a:latin typeface="Libre Franklin"/>
                <a:ea typeface="Libre Franklin"/>
                <a:cs typeface="Libre Franklin"/>
                <a:sym typeface="Libre Franklin"/>
              </a:rPr>
              <a:t>SCC Members</a:t>
            </a:r>
            <a:endParaRPr b="1" sz="2000">
              <a:solidFill>
                <a:schemeClr val="dk1"/>
              </a:solidFill>
              <a:latin typeface="Libre Franklin"/>
              <a:ea typeface="Libre Franklin"/>
              <a:cs typeface="Libre Franklin"/>
              <a:sym typeface="Libre Franklin"/>
            </a:endParaRPr>
          </a:p>
          <a:p>
            <a:pPr indent="0" lvl="0" marL="0" marR="0" rtl="0" algn="ctr">
              <a:lnSpc>
                <a:spcPct val="114000"/>
              </a:lnSpc>
              <a:spcBef>
                <a:spcPts val="0"/>
              </a:spcBef>
              <a:spcAft>
                <a:spcPts val="0"/>
              </a:spcAft>
              <a:buClr>
                <a:srgbClr val="000000"/>
              </a:buClr>
              <a:buSzPts val="2000"/>
              <a:buFont typeface="Arial"/>
              <a:buNone/>
            </a:pPr>
            <a:r>
              <a:t/>
            </a:r>
            <a:endParaRPr b="1" sz="700">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rPr b="0" i="1" lang="en-US" sz="1800" u="none" cap="none" strike="noStrike">
                <a:solidFill>
                  <a:schemeClr val="dk1"/>
                </a:solidFill>
                <a:latin typeface="Libre Franklin"/>
                <a:ea typeface="Libre Franklin"/>
                <a:cs typeface="Libre Franklin"/>
                <a:sym typeface="Libre Franklin"/>
              </a:rPr>
              <a:t>The SCC provides a valuable platform to partner, learn and validate assumptions – it’s only through learning from each other that we can ensure our actions address the most critical needs of vulnerable groups in a sustainable and viable way.</a:t>
            </a:r>
            <a:endParaRPr b="0" i="1" sz="18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t/>
            </a:r>
            <a:endParaRPr b="0" i="1" sz="9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rPr b="1" i="0" lang="en-US" sz="1800" u="none" cap="none" strike="noStrike">
                <a:solidFill>
                  <a:schemeClr val="dk1"/>
                </a:solidFill>
                <a:latin typeface="Libre Franklin"/>
                <a:ea typeface="Libre Franklin"/>
                <a:cs typeface="Libre Franklin"/>
                <a:sym typeface="Libre Franklin"/>
              </a:rPr>
              <a:t>Shell</a:t>
            </a:r>
            <a:endParaRPr b="1" i="0" sz="18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t/>
            </a:r>
            <a:endParaRPr b="0" i="0" sz="9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rPr b="0" i="1" lang="en-US" sz="1800" u="none" cap="none" strike="noStrike">
                <a:solidFill>
                  <a:schemeClr val="dk1"/>
                </a:solidFill>
                <a:latin typeface="Libre Franklin"/>
                <a:ea typeface="Libre Franklin"/>
                <a:cs typeface="Libre Franklin"/>
                <a:sym typeface="Libre Franklin"/>
              </a:rPr>
              <a:t>RGF joined the SCC because we wanted to access contacts and shared wealth of resources and expertise. On our own we are limited with how much we can do, but in a community, we have access to a pool of knowledge, resources and support.</a:t>
            </a:r>
            <a:endParaRPr b="0" i="1" sz="18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400"/>
              <a:buFont typeface="Arial"/>
              <a:buNone/>
            </a:pPr>
            <a:r>
              <a:t/>
            </a:r>
            <a:endParaRPr b="0" i="1" sz="12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chemeClr val="dk1"/>
              </a:buClr>
              <a:buSzPts val="1100"/>
              <a:buFont typeface="Arial"/>
              <a:buNone/>
            </a:pPr>
            <a:r>
              <a:rPr b="1" i="0" lang="en-US" sz="1800" u="none" cap="none" strike="noStrike">
                <a:solidFill>
                  <a:schemeClr val="dk1"/>
                </a:solidFill>
                <a:latin typeface="Libre Franklin"/>
                <a:ea typeface="Libre Franklin"/>
                <a:cs typeface="Libre Franklin"/>
                <a:sym typeface="Libre Franklin"/>
              </a:rPr>
              <a:t>Raising Gabdho Foundation</a:t>
            </a:r>
            <a:endParaRPr b="0" i="0" sz="1500" u="none" cap="none" strike="noStrike">
              <a:solidFill>
                <a:schemeClr val="dk1"/>
              </a:solidFill>
              <a:latin typeface="Libre Franklin"/>
              <a:ea typeface="Libre Franklin"/>
              <a:cs typeface="Libre Franklin"/>
              <a:sym typeface="Libre Franklin"/>
            </a:endParaRPr>
          </a:p>
          <a:p>
            <a:pPr indent="0" lvl="0" marL="914400" marR="0" rtl="0" algn="l">
              <a:lnSpc>
                <a:spcPct val="114000"/>
              </a:lnSpc>
              <a:spcBef>
                <a:spcPts val="0"/>
              </a:spcBef>
              <a:spcAft>
                <a:spcPts val="0"/>
              </a:spcAft>
              <a:buClr>
                <a:srgbClr val="000000"/>
              </a:buClr>
              <a:buSzPts val="1300"/>
              <a:buFont typeface="Arial"/>
              <a:buNone/>
            </a:pPr>
            <a:r>
              <a:t/>
            </a:r>
            <a:endParaRPr b="0" i="0" sz="13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300"/>
              <a:buFont typeface="Arial"/>
              <a:buNone/>
            </a:pPr>
            <a:r>
              <a:t/>
            </a:r>
            <a:endParaRPr b="0" i="0" sz="1300" u="none" cap="none" strike="noStrike">
              <a:solidFill>
                <a:schemeClr val="dk1"/>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300"/>
              <a:buFont typeface="Arial"/>
              <a:buNone/>
            </a:pPr>
            <a:r>
              <a:t/>
            </a:r>
            <a:endParaRPr b="0" i="0" sz="1300" u="none" cap="none" strike="noStrike">
              <a:solidFill>
                <a:schemeClr val="dk1"/>
              </a:solidFill>
              <a:latin typeface="Libre Franklin"/>
              <a:ea typeface="Libre Franklin"/>
              <a:cs typeface="Libre Franklin"/>
              <a:sym typeface="Libre Franklin"/>
            </a:endParaRPr>
          </a:p>
          <a:p>
            <a:pPr indent="0" lvl="0" marL="457200" marR="0" rtl="0" algn="l">
              <a:lnSpc>
                <a:spcPct val="114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a:p>
            <a:pPr indent="0" lvl="0" marL="457200" marR="0" rtl="0" algn="l">
              <a:lnSpc>
                <a:spcPct val="114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246" name="Google Shape;246;ge8517ce77d_0_51"/>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Testimonials</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eb13cbf22b_3_459"/>
          <p:cNvSpPr txBox="1"/>
          <p:nvPr>
            <p:ph idx="12" type="sldNum"/>
          </p:nvPr>
        </p:nvSpPr>
        <p:spPr>
          <a:xfrm>
            <a:off x="10181167" y="6621464"/>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53" name="Google Shape;253;geb13cbf22b_3_459"/>
          <p:cNvSpPr/>
          <p:nvPr/>
        </p:nvSpPr>
        <p:spPr>
          <a:xfrm>
            <a:off x="829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Background</a:t>
            </a:r>
            <a:endParaRPr b="1" i="0" sz="1300" u="none" cap="none" strike="noStrike">
              <a:solidFill>
                <a:schemeClr val="dk1"/>
              </a:solidFill>
              <a:latin typeface="Libre Franklin"/>
              <a:ea typeface="Libre Franklin"/>
              <a:cs typeface="Libre Franklin"/>
              <a:sym typeface="Libre Franklin"/>
            </a:endParaRPr>
          </a:p>
        </p:txBody>
      </p:sp>
      <p:sp>
        <p:nvSpPr>
          <p:cNvPr id="254" name="Google Shape;254;geb13cbf22b_3_459"/>
          <p:cNvSpPr/>
          <p:nvPr/>
        </p:nvSpPr>
        <p:spPr>
          <a:xfrm>
            <a:off x="30387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Activities</a:t>
            </a:r>
            <a:endParaRPr b="1" i="0" sz="1300" u="none" cap="none" strike="noStrike">
              <a:solidFill>
                <a:schemeClr val="dk1"/>
              </a:solidFill>
              <a:latin typeface="Libre Franklin"/>
              <a:ea typeface="Libre Franklin"/>
              <a:cs typeface="Libre Franklin"/>
              <a:sym typeface="Libre Franklin"/>
            </a:endParaRPr>
          </a:p>
        </p:txBody>
      </p:sp>
      <p:sp>
        <p:nvSpPr>
          <p:cNvPr id="255" name="Google Shape;255;geb13cbf22b_3_459"/>
          <p:cNvSpPr/>
          <p:nvPr/>
        </p:nvSpPr>
        <p:spPr>
          <a:xfrm>
            <a:off x="5362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Partnerships</a:t>
            </a:r>
            <a:endParaRPr b="1" i="0" sz="1300" u="none" cap="none" strike="noStrike">
              <a:solidFill>
                <a:schemeClr val="dk1"/>
              </a:solidFill>
              <a:latin typeface="Libre Franklin"/>
              <a:ea typeface="Libre Franklin"/>
              <a:cs typeface="Libre Franklin"/>
              <a:sym typeface="Libre Franklin"/>
            </a:endParaRPr>
          </a:p>
        </p:txBody>
      </p:sp>
      <p:sp>
        <p:nvSpPr>
          <p:cNvPr id="256" name="Google Shape;256;geb13cbf22b_3_459"/>
          <p:cNvSpPr/>
          <p:nvPr/>
        </p:nvSpPr>
        <p:spPr>
          <a:xfrm>
            <a:off x="76286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Results</a:t>
            </a:r>
            <a:endParaRPr b="1" i="0" sz="1300" u="none" cap="none" strike="noStrike">
              <a:solidFill>
                <a:schemeClr val="dk1"/>
              </a:solidFill>
              <a:latin typeface="Libre Franklin"/>
              <a:ea typeface="Libre Franklin"/>
              <a:cs typeface="Libre Franklin"/>
              <a:sym typeface="Libre Franklin"/>
            </a:endParaRPr>
          </a:p>
        </p:txBody>
      </p:sp>
      <p:sp>
        <p:nvSpPr>
          <p:cNvPr id="257" name="Google Shape;257;geb13cbf22b_3_459"/>
          <p:cNvSpPr/>
          <p:nvPr/>
        </p:nvSpPr>
        <p:spPr>
          <a:xfrm>
            <a:off x="9895150" y="2529900"/>
            <a:ext cx="1828800" cy="1828800"/>
          </a:xfrm>
          <a:prstGeom prst="ellipse">
            <a:avLst/>
          </a:prstGeom>
          <a:solidFill>
            <a:schemeClr val="dk2"/>
          </a:solidFill>
          <a:ln cap="flat" cmpd="sng" w="9525">
            <a:solidFill>
              <a:srgbClr val="335C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lt1"/>
                </a:solidFill>
                <a:latin typeface="Libre Franklin"/>
                <a:ea typeface="Libre Franklin"/>
                <a:cs typeface="Libre Franklin"/>
                <a:sym typeface="Libre Franklin"/>
              </a:rPr>
              <a:t>Next Steps</a:t>
            </a:r>
            <a:endParaRPr b="1" i="0" sz="1300" u="none" cap="none" strike="noStrike">
              <a:solidFill>
                <a:schemeClr val="lt1"/>
              </a:solidFill>
              <a:latin typeface="Libre Franklin"/>
              <a:ea typeface="Libre Franklin"/>
              <a:cs typeface="Libre Franklin"/>
              <a:sym typeface="Libre Franklin"/>
            </a:endParaRPr>
          </a:p>
        </p:txBody>
      </p:sp>
      <p:sp>
        <p:nvSpPr>
          <p:cNvPr id="258" name="Google Shape;258;geb13cbf22b_3_459"/>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Agenda</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e789fbb2a2_0_49"/>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sp>
        <p:nvSpPr>
          <p:cNvPr id="265" name="Google Shape;265;ge789fbb2a2_0_49"/>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sp>
        <p:nvSpPr>
          <p:cNvPr id="266" name="Google Shape;266;ge789fbb2a2_0_49"/>
          <p:cNvSpPr txBox="1"/>
          <p:nvPr/>
        </p:nvSpPr>
        <p:spPr>
          <a:xfrm>
            <a:off x="456200" y="2070025"/>
            <a:ext cx="11217300" cy="4104000"/>
          </a:xfrm>
          <a:prstGeom prst="rect">
            <a:avLst/>
          </a:prstGeom>
          <a:solidFill>
            <a:schemeClr val="lt1"/>
          </a:solidFill>
          <a:ln>
            <a:noFill/>
          </a:ln>
        </p:spPr>
        <p:txBody>
          <a:bodyPr anchorCtr="0" anchor="t" bIns="91425" lIns="91425" spcFirstLastPara="1" rIns="91425" wrap="square" tIns="91425">
            <a:noAutofit/>
          </a:bodyPr>
          <a:lstStyle/>
          <a:p>
            <a:pPr indent="-361950" lvl="0" marL="457200" marR="0" rtl="0" algn="l">
              <a:lnSpc>
                <a:spcPct val="115000"/>
              </a:lnSpc>
              <a:spcBef>
                <a:spcPts val="0"/>
              </a:spcBef>
              <a:spcAft>
                <a:spcPts val="0"/>
              </a:spcAft>
              <a:buClr>
                <a:schemeClr val="dk1"/>
              </a:buClr>
              <a:buSzPts val="2100"/>
              <a:buFont typeface="Libre Franklin"/>
              <a:buChar char="●"/>
            </a:pPr>
            <a:r>
              <a:rPr b="1" lang="en-US" sz="2100">
                <a:solidFill>
                  <a:schemeClr val="dk1"/>
                </a:solidFill>
                <a:latin typeface="Libre Franklin"/>
                <a:ea typeface="Libre Franklin"/>
                <a:cs typeface="Libre Franklin"/>
                <a:sym typeface="Libre Franklin"/>
              </a:rPr>
              <a:t>Knowledge management:</a:t>
            </a:r>
            <a:endParaRPr b="1" i="0" sz="2100" u="none" cap="none" strike="noStrike">
              <a:solidFill>
                <a:schemeClr val="dk1"/>
              </a:solidFill>
              <a:latin typeface="Libre Franklin"/>
              <a:ea typeface="Libre Franklin"/>
              <a:cs typeface="Libre Franklin"/>
              <a:sym typeface="Libre Franklin"/>
            </a:endParaRPr>
          </a:p>
          <a:p>
            <a:pPr indent="-361950" lvl="1" marL="914400" marR="0" rtl="0" algn="l">
              <a:lnSpc>
                <a:spcPct val="115000"/>
              </a:lnSpc>
              <a:spcBef>
                <a:spcPts val="0"/>
              </a:spcBef>
              <a:spcAft>
                <a:spcPts val="0"/>
              </a:spcAft>
              <a:buClr>
                <a:schemeClr val="dk1"/>
              </a:buClr>
              <a:buSzPts val="2100"/>
              <a:buFont typeface="Libre Franklin"/>
              <a:buChar char="○"/>
            </a:pPr>
            <a:r>
              <a:rPr lang="en-US" sz="2100">
                <a:solidFill>
                  <a:schemeClr val="dk1"/>
                </a:solidFill>
                <a:latin typeface="Libre Franklin"/>
                <a:ea typeface="Libre Franklin"/>
                <a:cs typeface="Libre Franklin"/>
                <a:sym typeface="Libre Franklin"/>
              </a:rPr>
              <a:t>Transition SCC knowledge products from Mastercard website to U-Learn platform</a:t>
            </a:r>
            <a:endParaRPr sz="2100">
              <a:solidFill>
                <a:schemeClr val="dk1"/>
              </a:solidFill>
              <a:latin typeface="Libre Franklin"/>
              <a:ea typeface="Libre Franklin"/>
              <a:cs typeface="Libre Franklin"/>
              <a:sym typeface="Libre Franklin"/>
            </a:endParaRPr>
          </a:p>
          <a:p>
            <a:pPr indent="-361950" lvl="0" marL="457200" marR="0" rtl="0" algn="l">
              <a:lnSpc>
                <a:spcPct val="115000"/>
              </a:lnSpc>
              <a:spcBef>
                <a:spcPts val="0"/>
              </a:spcBef>
              <a:spcAft>
                <a:spcPts val="0"/>
              </a:spcAft>
              <a:buClr>
                <a:schemeClr val="dk1"/>
              </a:buClr>
              <a:buSzPts val="2100"/>
              <a:buFont typeface="Libre Franklin"/>
              <a:buChar char="●"/>
            </a:pPr>
            <a:r>
              <a:rPr b="1" lang="en-US" sz="2100">
                <a:solidFill>
                  <a:schemeClr val="dk1"/>
                </a:solidFill>
                <a:latin typeface="Libre Franklin"/>
                <a:ea typeface="Libre Franklin"/>
                <a:cs typeface="Libre Franklin"/>
                <a:sym typeface="Libre Franklin"/>
              </a:rPr>
              <a:t>Brokering partnerships:</a:t>
            </a:r>
            <a:endParaRPr b="1" i="0" sz="2100" u="none" cap="none" strike="noStrike">
              <a:solidFill>
                <a:schemeClr val="dk1"/>
              </a:solidFill>
              <a:latin typeface="Libre Franklin"/>
              <a:ea typeface="Libre Franklin"/>
              <a:cs typeface="Libre Franklin"/>
              <a:sym typeface="Libre Franklin"/>
            </a:endParaRPr>
          </a:p>
          <a:p>
            <a:pPr indent="-361950" lvl="1" marL="914400" marR="0" rtl="0" algn="l">
              <a:lnSpc>
                <a:spcPct val="115000"/>
              </a:lnSpc>
              <a:spcBef>
                <a:spcPts val="0"/>
              </a:spcBef>
              <a:spcAft>
                <a:spcPts val="0"/>
              </a:spcAft>
              <a:buClr>
                <a:schemeClr val="dk1"/>
              </a:buClr>
              <a:buSzPts val="2100"/>
              <a:buFont typeface="Libre Franklin"/>
              <a:buChar char="○"/>
            </a:pPr>
            <a:r>
              <a:rPr lang="en-US" sz="2100">
                <a:solidFill>
                  <a:schemeClr val="dk1"/>
                </a:solidFill>
                <a:latin typeface="Libre Franklin"/>
                <a:ea typeface="Libre Franklin"/>
                <a:cs typeface="Libre Franklin"/>
                <a:sym typeface="Libre Franklin"/>
              </a:rPr>
              <a:t>All SCC members added to RIL convening events, including possible in-person series of events in Kampala and/or Nairobi</a:t>
            </a:r>
            <a:endParaRPr sz="2100">
              <a:solidFill>
                <a:schemeClr val="dk1"/>
              </a:solidFill>
              <a:latin typeface="Libre Franklin"/>
              <a:ea typeface="Libre Franklin"/>
              <a:cs typeface="Libre Franklin"/>
              <a:sym typeface="Libre Franklin"/>
            </a:endParaRPr>
          </a:p>
          <a:p>
            <a:pPr indent="-361950" lvl="1" marL="914400" marR="0" rtl="0" algn="l">
              <a:lnSpc>
                <a:spcPct val="115000"/>
              </a:lnSpc>
              <a:spcBef>
                <a:spcPts val="0"/>
              </a:spcBef>
              <a:spcAft>
                <a:spcPts val="0"/>
              </a:spcAft>
              <a:buClr>
                <a:schemeClr val="dk1"/>
              </a:buClr>
              <a:buSzPts val="2100"/>
              <a:buFont typeface="Libre Franklin"/>
              <a:buChar char="○"/>
            </a:pPr>
            <a:r>
              <a:rPr lang="en-US" sz="2100">
                <a:solidFill>
                  <a:schemeClr val="dk1"/>
                </a:solidFill>
                <a:latin typeface="Libre Franklin"/>
                <a:ea typeface="Libre Franklin"/>
                <a:cs typeface="Libre Franklin"/>
                <a:sym typeface="Libre Franklin"/>
              </a:rPr>
              <a:t>SCC </a:t>
            </a:r>
            <a:r>
              <a:rPr lang="en-US" sz="2100">
                <a:solidFill>
                  <a:schemeClr val="dk1"/>
                </a:solidFill>
                <a:latin typeface="Libre Franklin"/>
                <a:ea typeface="Libre Franklin"/>
                <a:cs typeface="Libre Franklin"/>
                <a:sym typeface="Libre Franklin"/>
              </a:rPr>
              <a:t>members added to RIL ecosystem mapping</a:t>
            </a:r>
            <a:endParaRPr sz="2100">
              <a:solidFill>
                <a:schemeClr val="dk1"/>
              </a:solidFill>
              <a:latin typeface="Libre Franklin"/>
              <a:ea typeface="Libre Franklin"/>
              <a:cs typeface="Libre Franklin"/>
              <a:sym typeface="Libre Franklin"/>
            </a:endParaRPr>
          </a:p>
          <a:p>
            <a:pPr indent="-361950" lvl="1" marL="914400" marR="0" rtl="0" algn="l">
              <a:lnSpc>
                <a:spcPct val="115000"/>
              </a:lnSpc>
              <a:spcBef>
                <a:spcPts val="0"/>
              </a:spcBef>
              <a:spcAft>
                <a:spcPts val="0"/>
              </a:spcAft>
              <a:buClr>
                <a:schemeClr val="dk1"/>
              </a:buClr>
              <a:buSzPts val="2100"/>
              <a:buFont typeface="Libre Franklin"/>
              <a:buChar char="○"/>
            </a:pPr>
            <a:r>
              <a:rPr lang="en-US" sz="2100">
                <a:solidFill>
                  <a:schemeClr val="dk1"/>
                </a:solidFill>
                <a:latin typeface="Libre Franklin"/>
                <a:ea typeface="Libre Franklin"/>
                <a:cs typeface="Libre Franklin"/>
                <a:sym typeface="Libre Franklin"/>
              </a:rPr>
              <a:t>RIL staff available to help members find information, partners &amp; solutions to their challenges</a:t>
            </a:r>
            <a:endParaRPr sz="2100">
              <a:solidFill>
                <a:schemeClr val="dk1"/>
              </a:solidFill>
              <a:latin typeface="Libre Franklin"/>
              <a:ea typeface="Libre Franklin"/>
              <a:cs typeface="Libre Franklin"/>
              <a:sym typeface="Libre Franklin"/>
            </a:endParaRPr>
          </a:p>
          <a:p>
            <a:pPr indent="-361950" lvl="0" marL="457200" marR="0" rtl="0" algn="l">
              <a:lnSpc>
                <a:spcPct val="115000"/>
              </a:lnSpc>
              <a:spcBef>
                <a:spcPts val="0"/>
              </a:spcBef>
              <a:spcAft>
                <a:spcPts val="0"/>
              </a:spcAft>
              <a:buClr>
                <a:schemeClr val="dk1"/>
              </a:buClr>
              <a:buSzPts val="2100"/>
              <a:buFont typeface="Libre Franklin"/>
              <a:buChar char="●"/>
            </a:pPr>
            <a:r>
              <a:rPr b="1" i="0" lang="en-US" sz="2100" u="none" cap="none" strike="noStrike">
                <a:solidFill>
                  <a:schemeClr val="dk1"/>
                </a:solidFill>
                <a:latin typeface="Libre Franklin"/>
                <a:ea typeface="Libre Franklin"/>
                <a:cs typeface="Libre Franklin"/>
                <a:sym typeface="Libre Franklin"/>
              </a:rPr>
              <a:t>Ne</a:t>
            </a:r>
            <a:r>
              <a:rPr b="1" lang="en-US" sz="2100">
                <a:solidFill>
                  <a:schemeClr val="dk1"/>
                </a:solidFill>
                <a:latin typeface="Libre Franklin"/>
                <a:ea typeface="Libre Franklin"/>
                <a:cs typeface="Libre Franklin"/>
                <a:sym typeface="Libre Franklin"/>
              </a:rPr>
              <a:t>xt steps: </a:t>
            </a:r>
            <a:endParaRPr b="1" i="0" sz="2100" u="none" cap="none" strike="noStrike">
              <a:solidFill>
                <a:schemeClr val="dk1"/>
              </a:solidFill>
              <a:latin typeface="Libre Franklin"/>
              <a:ea typeface="Libre Franklin"/>
              <a:cs typeface="Libre Franklin"/>
              <a:sym typeface="Libre Franklin"/>
            </a:endParaRPr>
          </a:p>
          <a:p>
            <a:pPr indent="-323850" lvl="1" marL="914400" marR="0" rtl="0" algn="l">
              <a:lnSpc>
                <a:spcPct val="115000"/>
              </a:lnSpc>
              <a:spcBef>
                <a:spcPts val="0"/>
              </a:spcBef>
              <a:spcAft>
                <a:spcPts val="0"/>
              </a:spcAft>
              <a:buClr>
                <a:schemeClr val="dk1"/>
              </a:buClr>
              <a:buSzPts val="1500"/>
              <a:buFont typeface="Libre Franklin"/>
              <a:buChar char="○"/>
            </a:pPr>
            <a:r>
              <a:rPr lang="en-US" sz="2100">
                <a:solidFill>
                  <a:schemeClr val="dk1"/>
                </a:solidFill>
                <a:latin typeface="Libre Franklin"/>
                <a:ea typeface="Libre Franklin"/>
                <a:cs typeface="Libre Franklin"/>
                <a:sym typeface="Libre Franklin"/>
              </a:rPr>
              <a:t>Kick off event in Kampala (held June 2)</a:t>
            </a:r>
            <a:endParaRPr sz="2100">
              <a:solidFill>
                <a:schemeClr val="dk1"/>
              </a:solidFill>
              <a:latin typeface="Libre Franklin"/>
              <a:ea typeface="Libre Franklin"/>
              <a:cs typeface="Libre Franklin"/>
              <a:sym typeface="Libre Franklin"/>
            </a:endParaRPr>
          </a:p>
          <a:p>
            <a:pPr indent="-361950" lvl="1" marL="914400" marR="0" rtl="0" algn="l">
              <a:lnSpc>
                <a:spcPct val="115000"/>
              </a:lnSpc>
              <a:spcBef>
                <a:spcPts val="0"/>
              </a:spcBef>
              <a:spcAft>
                <a:spcPts val="0"/>
              </a:spcAft>
              <a:buClr>
                <a:schemeClr val="dk1"/>
              </a:buClr>
              <a:buSzPts val="2100"/>
              <a:buFont typeface="Libre Franklin"/>
              <a:buChar char="○"/>
            </a:pPr>
            <a:r>
              <a:rPr lang="en-US" sz="2100">
                <a:solidFill>
                  <a:schemeClr val="dk1"/>
                </a:solidFill>
                <a:latin typeface="Libre Franklin"/>
                <a:ea typeface="Libre Franklin"/>
                <a:cs typeface="Libre Franklin"/>
                <a:sym typeface="Libre Franklin"/>
              </a:rPr>
              <a:t>Kick off event in Nairobi (current)</a:t>
            </a:r>
            <a:endParaRPr sz="2100">
              <a:solidFill>
                <a:schemeClr val="dk1"/>
              </a:solidFill>
              <a:latin typeface="Libre Franklin"/>
              <a:ea typeface="Libre Franklin"/>
              <a:cs typeface="Libre Franklin"/>
              <a:sym typeface="Libre Franklin"/>
            </a:endParaRPr>
          </a:p>
          <a:p>
            <a:pPr indent="-361950" lvl="1" marL="914400" marR="0" rtl="0" algn="l">
              <a:lnSpc>
                <a:spcPct val="115000"/>
              </a:lnSpc>
              <a:spcBef>
                <a:spcPts val="0"/>
              </a:spcBef>
              <a:spcAft>
                <a:spcPts val="0"/>
              </a:spcAft>
              <a:buClr>
                <a:schemeClr val="dk1"/>
              </a:buClr>
              <a:buSzPts val="2100"/>
              <a:buFont typeface="Libre Franklin"/>
              <a:buChar char="○"/>
            </a:pPr>
            <a:r>
              <a:rPr lang="en-US" sz="2100">
                <a:solidFill>
                  <a:schemeClr val="dk1"/>
                </a:solidFill>
                <a:latin typeface="Libre Franklin"/>
                <a:ea typeface="Libre Franklin"/>
                <a:cs typeface="Libre Franklin"/>
                <a:sym typeface="Libre Franklin"/>
              </a:rPr>
              <a:t>Future events &amp; </a:t>
            </a:r>
            <a:r>
              <a:rPr lang="en-US" sz="2100">
                <a:solidFill>
                  <a:schemeClr val="dk1"/>
                </a:solidFill>
                <a:latin typeface="Libre Franklin"/>
                <a:ea typeface="Libre Franklin"/>
                <a:cs typeface="Libre Franklin"/>
                <a:sym typeface="Libre Franklin"/>
              </a:rPr>
              <a:t>announcements</a:t>
            </a:r>
            <a:r>
              <a:rPr lang="en-US" sz="2100">
                <a:solidFill>
                  <a:schemeClr val="dk1"/>
                </a:solidFill>
                <a:latin typeface="Libre Franklin"/>
                <a:ea typeface="Libre Franklin"/>
                <a:cs typeface="Libre Franklin"/>
                <a:sym typeface="Libre Franklin"/>
              </a:rPr>
              <a:t> to follow</a:t>
            </a:r>
            <a:endParaRPr sz="2100">
              <a:solidFill>
                <a:schemeClr val="dk1"/>
              </a:solidFill>
              <a:latin typeface="Libre Franklin"/>
              <a:ea typeface="Libre Franklin"/>
              <a:cs typeface="Libre Franklin"/>
              <a:sym typeface="Libre Franklin"/>
            </a:endParaRPr>
          </a:p>
        </p:txBody>
      </p:sp>
      <p:sp>
        <p:nvSpPr>
          <p:cNvPr id="267" name="Google Shape;267;ge789fbb2a2_0_49"/>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Secretariat 2.0: SCC and RIL Integration</a:t>
            </a:r>
            <a:endParaRPr b="1" sz="2800">
              <a:highlight>
                <a:schemeClr val="lt1"/>
              </a:highlight>
              <a:latin typeface="Libre Franklin"/>
              <a:ea typeface="Libre Franklin"/>
              <a:cs typeface="Libre Franklin"/>
              <a:sym typeface="Libre Franklin"/>
            </a:endParaRPr>
          </a:p>
        </p:txBody>
      </p:sp>
      <p:sp>
        <p:nvSpPr>
          <p:cNvPr id="268" name="Google Shape;268;ge789fbb2a2_0_49"/>
          <p:cNvSpPr txBox="1"/>
          <p:nvPr/>
        </p:nvSpPr>
        <p:spPr>
          <a:xfrm>
            <a:off x="487350" y="1111600"/>
            <a:ext cx="11397900" cy="121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300">
                <a:solidFill>
                  <a:schemeClr val="dk1"/>
                </a:solidFill>
                <a:latin typeface="Libre Franklin"/>
                <a:ea typeface="Libre Franklin"/>
                <a:cs typeface="Libre Franklin"/>
                <a:sym typeface="Libre Franklin"/>
              </a:rPr>
              <a:t>As of May 2023, the SCC and RIL have announced a formal merger, with the SCC becoming RIL’s private sector convening arm</a:t>
            </a:r>
            <a:endParaRPr b="1" sz="23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19"/>
          <p:cNvPicPr preferRelativeResize="0"/>
          <p:nvPr/>
        </p:nvPicPr>
        <p:blipFill rotWithShape="1">
          <a:blip r:embed="rId3">
            <a:alphaModFix/>
          </a:blip>
          <a:srcRect b="0" l="0" r="0" t="0"/>
          <a:stretch/>
        </p:blipFill>
        <p:spPr>
          <a:xfrm>
            <a:off x="0" y="3491"/>
            <a:ext cx="12192000" cy="6858000"/>
          </a:xfrm>
          <a:prstGeom prst="rect">
            <a:avLst/>
          </a:prstGeom>
          <a:noFill/>
          <a:ln>
            <a:noFill/>
          </a:ln>
        </p:spPr>
      </p:pic>
      <p:sp>
        <p:nvSpPr>
          <p:cNvPr id="276" name="Google Shape;276;p19"/>
          <p:cNvSpPr txBox="1"/>
          <p:nvPr>
            <p:ph idx="4294967295" type="sldNum"/>
          </p:nvPr>
        </p:nvSpPr>
        <p:spPr>
          <a:xfrm>
            <a:off x="10181167" y="6621464"/>
            <a:ext cx="1703917" cy="161925"/>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sp>
        <p:nvSpPr>
          <p:cNvPr id="277" name="Google Shape;277;p19"/>
          <p:cNvSpPr txBox="1"/>
          <p:nvPr/>
        </p:nvSpPr>
        <p:spPr>
          <a:xfrm>
            <a:off x="599200" y="74611"/>
            <a:ext cx="10993600" cy="45194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t/>
            </a:r>
            <a:endParaRPr b="1" i="0" sz="3600" u="none" cap="none" strike="noStrike">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174179"/>
              </a:buClr>
              <a:buSzPts val="2800"/>
              <a:buFont typeface="Arial"/>
              <a:buNone/>
            </a:pPr>
            <a:r>
              <a:rPr b="1" lang="en-US" sz="3600">
                <a:solidFill>
                  <a:schemeClr val="dk2"/>
                </a:solidFill>
                <a:latin typeface="Libre Franklin"/>
                <a:ea typeface="Libre Franklin"/>
                <a:cs typeface="Libre Franklin"/>
                <a:sym typeface="Libre Franklin"/>
              </a:rPr>
              <a:t>We look forward to engaging w</a:t>
            </a:r>
            <a:r>
              <a:rPr b="1" lang="en-US" sz="3600">
                <a:solidFill>
                  <a:srgbClr val="26454D"/>
                </a:solidFill>
                <a:latin typeface="Libre Franklin"/>
                <a:ea typeface="Libre Franklin"/>
                <a:cs typeface="Libre Franklin"/>
                <a:sym typeface="Libre Franklin"/>
              </a:rPr>
              <a:t>ith you!</a:t>
            </a:r>
            <a:endParaRPr b="1" sz="3600">
              <a:solidFill>
                <a:srgbClr val="26454D"/>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174179"/>
              </a:buClr>
              <a:buSzPts val="2800"/>
              <a:buFont typeface="Arial"/>
              <a:buNone/>
            </a:pPr>
            <a:r>
              <a:t/>
            </a:r>
            <a:endParaRPr b="1" sz="3600">
              <a:solidFill>
                <a:srgbClr val="26454D"/>
              </a:solidFill>
              <a:latin typeface="Libre Franklin"/>
              <a:ea typeface="Libre Franklin"/>
              <a:cs typeface="Libre Franklin"/>
              <a:sym typeface="Libre Franklin"/>
            </a:endParaRPr>
          </a:p>
          <a:p>
            <a:pPr indent="-457200" lvl="0" marL="457200" marR="0" rtl="0" algn="ctr">
              <a:lnSpc>
                <a:spcPct val="115000"/>
              </a:lnSpc>
              <a:spcBef>
                <a:spcPts val="0"/>
              </a:spcBef>
              <a:spcAft>
                <a:spcPts val="0"/>
              </a:spcAft>
              <a:buClr>
                <a:srgbClr val="26454D"/>
              </a:buClr>
              <a:buSzPts val="3600"/>
              <a:buFont typeface="Libre Franklin"/>
              <a:buChar char="-"/>
            </a:pPr>
            <a:r>
              <a:rPr b="1" lang="en-US" sz="3600">
                <a:solidFill>
                  <a:srgbClr val="26454D"/>
                </a:solidFill>
                <a:latin typeface="Libre Franklin"/>
                <a:ea typeface="Libre Franklin"/>
                <a:cs typeface="Libre Franklin"/>
                <a:sym typeface="Libre Franklin"/>
              </a:rPr>
              <a:t>The SCC &amp; RIL</a:t>
            </a:r>
            <a:endParaRPr b="1" sz="3600">
              <a:solidFill>
                <a:srgbClr val="26454D"/>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eb13cbf22b_3_32"/>
          <p:cNvSpPr txBox="1"/>
          <p:nvPr>
            <p:ph idx="12" type="sldNum"/>
          </p:nvPr>
        </p:nvSpPr>
        <p:spPr>
          <a:xfrm>
            <a:off x="10181167" y="6621464"/>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sp>
        <p:nvSpPr>
          <p:cNvPr id="79" name="Google Shape;79;geb13cbf22b_3_32"/>
          <p:cNvSpPr/>
          <p:nvPr/>
        </p:nvSpPr>
        <p:spPr>
          <a:xfrm>
            <a:off x="829150" y="2514600"/>
            <a:ext cx="1828800" cy="1828800"/>
          </a:xfrm>
          <a:prstGeom prst="ellipse">
            <a:avLst/>
          </a:prstGeom>
          <a:solidFill>
            <a:schemeClr val="dk2"/>
          </a:solidFill>
          <a:ln cap="flat" cmpd="sng" w="9525">
            <a:solidFill>
              <a:srgbClr val="335C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Libre Franklin"/>
                <a:ea typeface="Libre Franklin"/>
                <a:cs typeface="Libre Franklin"/>
                <a:sym typeface="Libre Franklin"/>
              </a:rPr>
              <a:t>Background</a:t>
            </a:r>
            <a:endParaRPr b="1" i="0" sz="1300" u="none" cap="none" strike="noStrike">
              <a:solidFill>
                <a:schemeClr val="lt1"/>
              </a:solidFill>
              <a:latin typeface="Libre Franklin"/>
              <a:ea typeface="Libre Franklin"/>
              <a:cs typeface="Libre Franklin"/>
              <a:sym typeface="Libre Franklin"/>
            </a:endParaRPr>
          </a:p>
        </p:txBody>
      </p:sp>
      <p:sp>
        <p:nvSpPr>
          <p:cNvPr id="80" name="Google Shape;80;geb13cbf22b_3_32"/>
          <p:cNvSpPr/>
          <p:nvPr/>
        </p:nvSpPr>
        <p:spPr>
          <a:xfrm>
            <a:off x="30387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Activities</a:t>
            </a:r>
            <a:endParaRPr b="1" i="0" sz="1300" u="none" cap="none" strike="noStrike">
              <a:solidFill>
                <a:schemeClr val="dk1"/>
              </a:solidFill>
              <a:latin typeface="Libre Franklin"/>
              <a:ea typeface="Libre Franklin"/>
              <a:cs typeface="Libre Franklin"/>
              <a:sym typeface="Libre Franklin"/>
            </a:endParaRPr>
          </a:p>
        </p:txBody>
      </p:sp>
      <p:sp>
        <p:nvSpPr>
          <p:cNvPr id="81" name="Google Shape;81;geb13cbf22b_3_32"/>
          <p:cNvSpPr/>
          <p:nvPr/>
        </p:nvSpPr>
        <p:spPr>
          <a:xfrm>
            <a:off x="5362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Partnerships</a:t>
            </a:r>
            <a:endParaRPr b="1" i="0" sz="1300" u="none" cap="none" strike="noStrike">
              <a:solidFill>
                <a:schemeClr val="dk1"/>
              </a:solidFill>
              <a:latin typeface="Libre Franklin"/>
              <a:ea typeface="Libre Franklin"/>
              <a:cs typeface="Libre Franklin"/>
              <a:sym typeface="Libre Franklin"/>
            </a:endParaRPr>
          </a:p>
        </p:txBody>
      </p:sp>
      <p:sp>
        <p:nvSpPr>
          <p:cNvPr id="82" name="Google Shape;82;geb13cbf22b_3_32"/>
          <p:cNvSpPr/>
          <p:nvPr/>
        </p:nvSpPr>
        <p:spPr>
          <a:xfrm>
            <a:off x="76286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Results</a:t>
            </a:r>
            <a:endParaRPr b="1" i="0" sz="1300" u="none" cap="none" strike="noStrike">
              <a:solidFill>
                <a:schemeClr val="dk1"/>
              </a:solidFill>
              <a:latin typeface="Libre Franklin"/>
              <a:ea typeface="Libre Franklin"/>
              <a:cs typeface="Libre Franklin"/>
              <a:sym typeface="Libre Franklin"/>
            </a:endParaRPr>
          </a:p>
        </p:txBody>
      </p:sp>
      <p:sp>
        <p:nvSpPr>
          <p:cNvPr id="83" name="Google Shape;83;geb13cbf22b_3_32"/>
          <p:cNvSpPr/>
          <p:nvPr/>
        </p:nvSpPr>
        <p:spPr>
          <a:xfrm>
            <a:off x="9895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Next Steps</a:t>
            </a:r>
            <a:endParaRPr b="1" i="0" sz="1300" u="none" cap="none" strike="noStrike">
              <a:solidFill>
                <a:schemeClr val="dk1"/>
              </a:solidFill>
              <a:latin typeface="Libre Franklin"/>
              <a:ea typeface="Libre Franklin"/>
              <a:cs typeface="Libre Franklin"/>
              <a:sym typeface="Libre Franklin"/>
            </a:endParaRPr>
          </a:p>
        </p:txBody>
      </p:sp>
      <p:sp>
        <p:nvSpPr>
          <p:cNvPr id="84" name="Google Shape;84;geb13cbf22b_3_32"/>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Agenda</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e80433c1bb_1_0"/>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sp>
        <p:nvSpPr>
          <p:cNvPr id="90" name="Google Shape;90;ge80433c1bb_1_0"/>
          <p:cNvSpPr txBox="1"/>
          <p:nvPr/>
        </p:nvSpPr>
        <p:spPr>
          <a:xfrm>
            <a:off x="519200" y="1347325"/>
            <a:ext cx="8942700" cy="51102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4000"/>
              </a:lnSpc>
              <a:spcBef>
                <a:spcPts val="0"/>
              </a:spcBef>
              <a:spcAft>
                <a:spcPts val="0"/>
              </a:spcAft>
              <a:buClr>
                <a:schemeClr val="dk1"/>
              </a:buClr>
              <a:buSzPts val="1800"/>
              <a:buFont typeface="Libre Franklin"/>
              <a:buChar char="●"/>
            </a:pPr>
            <a:r>
              <a:rPr b="0" i="0" lang="en-US" sz="1800" u="none" cap="none" strike="noStrike">
                <a:solidFill>
                  <a:schemeClr val="dk1"/>
                </a:solidFill>
                <a:latin typeface="Libre Franklin"/>
                <a:ea typeface="Libre Franklin"/>
                <a:cs typeface="Libre Franklin"/>
                <a:sym typeface="Libre Franklin"/>
              </a:rPr>
              <a:t>The </a:t>
            </a:r>
            <a:r>
              <a:rPr b="1" i="0" lang="en-US" sz="1800" u="none" cap="none" strike="noStrike">
                <a:solidFill>
                  <a:schemeClr val="dk1"/>
                </a:solidFill>
                <a:latin typeface="Libre Franklin"/>
                <a:ea typeface="Libre Franklin"/>
                <a:cs typeface="Libre Franklin"/>
                <a:sym typeface="Libre Franklin"/>
              </a:rPr>
              <a:t>number of refugees and internally displaced people </a:t>
            </a:r>
            <a:r>
              <a:rPr b="0" i="0" lang="en-US" sz="1800" u="none" cap="none" strike="noStrike">
                <a:solidFill>
                  <a:schemeClr val="dk1"/>
                </a:solidFill>
                <a:latin typeface="Libre Franklin"/>
                <a:ea typeface="Libre Franklin"/>
                <a:cs typeface="Libre Franklin"/>
                <a:sym typeface="Libre Franklin"/>
              </a:rPr>
              <a:t>across the globe </a:t>
            </a:r>
            <a:r>
              <a:rPr b="1" i="0" lang="en-US" sz="1800" u="none" cap="none" strike="noStrike">
                <a:solidFill>
                  <a:schemeClr val="dk1"/>
                </a:solidFill>
                <a:latin typeface="Libre Franklin"/>
                <a:ea typeface="Libre Franklin"/>
                <a:cs typeface="Libre Franklin"/>
                <a:sym typeface="Libre Franklin"/>
              </a:rPr>
              <a:t>continues to grow, while funding for humanitarian assistance declines,</a:t>
            </a:r>
            <a:r>
              <a:rPr b="0" i="0" lang="en-US" sz="1800" u="none" cap="none" strike="noStrike">
                <a:solidFill>
                  <a:schemeClr val="dk1"/>
                </a:solidFill>
                <a:latin typeface="Libre Franklin"/>
                <a:ea typeface="Libre Franklin"/>
                <a:cs typeface="Libre Franklin"/>
                <a:sym typeface="Libre Franklin"/>
              </a:rPr>
              <a:t> with a funding gap of $4.3 billion in 2018</a:t>
            </a:r>
            <a:endParaRPr b="0" i="0" sz="1800" u="none" cap="none" strike="noStrike">
              <a:solidFill>
                <a:schemeClr val="dk1"/>
              </a:solidFill>
              <a:latin typeface="Libre Franklin"/>
              <a:ea typeface="Libre Franklin"/>
              <a:cs typeface="Libre Franklin"/>
              <a:sym typeface="Libre Franklin"/>
            </a:endParaRPr>
          </a:p>
          <a:p>
            <a:pPr indent="-342900" lvl="0" marL="457200" marR="0" rtl="0" algn="l">
              <a:lnSpc>
                <a:spcPct val="114000"/>
              </a:lnSpc>
              <a:spcBef>
                <a:spcPts val="0"/>
              </a:spcBef>
              <a:spcAft>
                <a:spcPts val="0"/>
              </a:spcAft>
              <a:buClr>
                <a:schemeClr val="dk1"/>
              </a:buClr>
              <a:buSzPts val="1800"/>
              <a:buFont typeface="Libre Franklin"/>
              <a:buChar char="●"/>
            </a:pPr>
            <a:r>
              <a:rPr b="1" i="0" lang="en-US" sz="1800" u="none" cap="none" strike="noStrike">
                <a:solidFill>
                  <a:schemeClr val="dk1"/>
                </a:solidFill>
                <a:latin typeface="Libre Franklin"/>
                <a:ea typeface="Libre Franklin"/>
                <a:cs typeface="Libre Franklin"/>
                <a:sym typeface="Libre Franklin"/>
              </a:rPr>
              <a:t>Gaps in collaboration, technology innovation and streamlining efforts</a:t>
            </a:r>
            <a:r>
              <a:rPr b="0" i="0" lang="en-US" sz="1800" u="none" cap="none" strike="noStrike">
                <a:solidFill>
                  <a:schemeClr val="dk1"/>
                </a:solidFill>
                <a:latin typeface="Libre Franklin"/>
                <a:ea typeface="Libre Franklin"/>
                <a:cs typeface="Libre Franklin"/>
                <a:sym typeface="Libre Franklin"/>
              </a:rPr>
              <a:t> in displacement settings exist</a:t>
            </a:r>
            <a:endParaRPr b="0" i="0" sz="1800" u="none" cap="none" strike="noStrike">
              <a:solidFill>
                <a:schemeClr val="dk1"/>
              </a:solidFill>
              <a:latin typeface="Libre Franklin"/>
              <a:ea typeface="Libre Franklin"/>
              <a:cs typeface="Libre Franklin"/>
              <a:sym typeface="Libre Franklin"/>
            </a:endParaRPr>
          </a:p>
          <a:p>
            <a:pPr indent="-342900" lvl="0" marL="457200" marR="0" rtl="0" algn="l">
              <a:lnSpc>
                <a:spcPct val="114000"/>
              </a:lnSpc>
              <a:spcBef>
                <a:spcPts val="0"/>
              </a:spcBef>
              <a:spcAft>
                <a:spcPts val="0"/>
              </a:spcAft>
              <a:buClr>
                <a:schemeClr val="dk1"/>
              </a:buClr>
              <a:buSzPts val="1800"/>
              <a:buFont typeface="Libre Franklin"/>
              <a:buChar char="●"/>
            </a:pPr>
            <a:r>
              <a:rPr b="0" i="0" lang="en-US" sz="1800" u="none" cap="none" strike="noStrike">
                <a:solidFill>
                  <a:schemeClr val="dk1"/>
                </a:solidFill>
                <a:latin typeface="Libre Franklin"/>
                <a:ea typeface="Libre Franklin"/>
                <a:cs typeface="Libre Franklin"/>
                <a:sym typeface="Libre Franklin"/>
              </a:rPr>
              <a:t>No one organization is responsible for </a:t>
            </a:r>
            <a:r>
              <a:rPr b="1" i="0" lang="en-US" sz="1800" u="none" cap="none" strike="noStrike">
                <a:solidFill>
                  <a:schemeClr val="dk1"/>
                </a:solidFill>
                <a:latin typeface="Libre Franklin"/>
                <a:ea typeface="Libre Franklin"/>
                <a:cs typeface="Libre Franklin"/>
                <a:sym typeface="Libre Franklin"/>
              </a:rPr>
              <a:t>energy,</a:t>
            </a:r>
            <a:r>
              <a:rPr b="0" i="0" lang="en-US" sz="1800" u="none" cap="none" strike="noStrike">
                <a:solidFill>
                  <a:schemeClr val="dk1"/>
                </a:solidFill>
                <a:latin typeface="Libre Franklin"/>
                <a:ea typeface="Libre Franklin"/>
                <a:cs typeface="Libre Franklin"/>
                <a:sym typeface="Libre Franklin"/>
              </a:rPr>
              <a:t> </a:t>
            </a:r>
            <a:r>
              <a:rPr b="1" i="0" lang="en-US" sz="1800" u="none" cap="none" strike="noStrike">
                <a:solidFill>
                  <a:schemeClr val="dk1"/>
                </a:solidFill>
                <a:latin typeface="Libre Franklin"/>
                <a:ea typeface="Libre Franklin"/>
                <a:cs typeface="Libre Franklin"/>
                <a:sym typeface="Libre Franklin"/>
              </a:rPr>
              <a:t>connectivity, and digital tools </a:t>
            </a:r>
            <a:r>
              <a:rPr b="0" i="0" lang="en-US" sz="1800" u="none" cap="none" strike="noStrike">
                <a:solidFill>
                  <a:schemeClr val="dk1"/>
                </a:solidFill>
                <a:latin typeface="Libre Franklin"/>
                <a:ea typeface="Libre Franklin"/>
                <a:cs typeface="Libre Franklin"/>
                <a:sym typeface="Libre Franklin"/>
              </a:rPr>
              <a:t>despite their foundational role in livelihoods and economic growth opportunities, refugee settlement management, and efficient service delivery to refugees and host communities</a:t>
            </a:r>
            <a:endParaRPr b="0" i="0" sz="1800" u="none" cap="none" strike="noStrike">
              <a:solidFill>
                <a:schemeClr val="dk1"/>
              </a:solidFill>
              <a:latin typeface="Libre Franklin"/>
              <a:ea typeface="Libre Franklin"/>
              <a:cs typeface="Libre Franklin"/>
              <a:sym typeface="Libre Franklin"/>
            </a:endParaRPr>
          </a:p>
          <a:p>
            <a:pPr indent="-342900" lvl="0" marL="457200" marR="0" rtl="0" algn="l">
              <a:lnSpc>
                <a:spcPct val="114000"/>
              </a:lnSpc>
              <a:spcBef>
                <a:spcPts val="0"/>
              </a:spcBef>
              <a:spcAft>
                <a:spcPts val="0"/>
              </a:spcAft>
              <a:buClr>
                <a:schemeClr val="dk1"/>
              </a:buClr>
              <a:buSzPts val="1800"/>
              <a:buFont typeface="Libre Franklin"/>
              <a:buChar char="●"/>
            </a:pPr>
            <a:r>
              <a:rPr b="0" i="0" lang="en-US" sz="1800" u="none" cap="none" strike="noStrike">
                <a:solidFill>
                  <a:schemeClr val="dk1"/>
                </a:solidFill>
                <a:latin typeface="Libre Franklin"/>
                <a:ea typeface="Libre Franklin"/>
                <a:cs typeface="Libre Franklin"/>
                <a:sym typeface="Libre Franklin"/>
              </a:rPr>
              <a:t>In 2018, USAID and Mastercard identified a need for such a coalition an</a:t>
            </a:r>
            <a:r>
              <a:rPr lang="en-US" sz="1800">
                <a:solidFill>
                  <a:schemeClr val="dk1"/>
                </a:solidFill>
                <a:latin typeface="Libre Franklin"/>
                <a:ea typeface="Libre Franklin"/>
                <a:cs typeface="Libre Franklin"/>
                <a:sym typeface="Libre Franklin"/>
              </a:rPr>
              <a:t>d launched </a:t>
            </a:r>
            <a:r>
              <a:rPr b="0" i="0" lang="en-US" sz="1800" u="none" cap="none" strike="noStrike">
                <a:solidFill>
                  <a:schemeClr val="dk1"/>
                </a:solidFill>
                <a:latin typeface="Libre Franklin"/>
                <a:ea typeface="Libre Franklin"/>
                <a:cs typeface="Libre Franklin"/>
                <a:sym typeface="Libre Franklin"/>
              </a:rPr>
              <a:t>the </a:t>
            </a:r>
            <a:r>
              <a:rPr b="1" i="0" lang="en-US" sz="1800" u="none" cap="none" strike="noStrike">
                <a:solidFill>
                  <a:schemeClr val="dk1"/>
                </a:solidFill>
                <a:latin typeface="Libre Franklin"/>
                <a:ea typeface="Libre Franklin"/>
                <a:cs typeface="Libre Franklin"/>
                <a:sym typeface="Libre Franklin"/>
              </a:rPr>
              <a:t>Smart Communities Coalition (SCC)</a:t>
            </a:r>
            <a:r>
              <a:rPr lang="en-US" sz="1800">
                <a:solidFill>
                  <a:schemeClr val="dk1"/>
                </a:solidFill>
                <a:latin typeface="Libre Franklin"/>
                <a:ea typeface="Libre Franklin"/>
                <a:cs typeface="Libre Franklin"/>
                <a:sym typeface="Libre Franklin"/>
              </a:rPr>
              <a:t>, a </a:t>
            </a:r>
            <a:r>
              <a:rPr b="0" i="0" lang="en-US" sz="1800" u="none" cap="none" strike="noStrike">
                <a:solidFill>
                  <a:schemeClr val="dk1"/>
                </a:solidFill>
                <a:latin typeface="Libre Franklin"/>
                <a:ea typeface="Libre Franklin"/>
                <a:cs typeface="Libre Franklin"/>
                <a:sym typeface="Libre Franklin"/>
              </a:rPr>
              <a:t>unique collaboration that connects</a:t>
            </a:r>
            <a:r>
              <a:rPr lang="en-US" sz="1800">
                <a:solidFill>
                  <a:schemeClr val="dk1"/>
                </a:solidFill>
                <a:latin typeface="Libre Franklin"/>
                <a:ea typeface="Libre Franklin"/>
                <a:cs typeface="Libre Franklin"/>
                <a:sym typeface="Libre Franklin"/>
              </a:rPr>
              <a:t> p</a:t>
            </a:r>
            <a:r>
              <a:rPr b="0" i="0" lang="en-US" sz="1800" u="none" cap="none" strike="noStrike">
                <a:solidFill>
                  <a:schemeClr val="dk1"/>
                </a:solidFill>
                <a:latin typeface="Libre Franklin"/>
                <a:ea typeface="Libre Franklin"/>
                <a:cs typeface="Libre Franklin"/>
                <a:sym typeface="Libre Franklin"/>
              </a:rPr>
              <a:t>ublic and private stakeholders across their core strengths to address three fundamental pillars: Energy, Connectivity, and Digital Tools</a:t>
            </a:r>
            <a:endParaRPr b="0" i="0" sz="1800" u="none" cap="none" strike="noStrike">
              <a:solidFill>
                <a:schemeClr val="dk1"/>
              </a:solidFill>
              <a:latin typeface="Libre Franklin"/>
              <a:ea typeface="Libre Franklin"/>
              <a:cs typeface="Libre Franklin"/>
              <a:sym typeface="Libre Franklin"/>
            </a:endParaRPr>
          </a:p>
          <a:p>
            <a:pPr indent="-342900" lvl="0" marL="457200" marR="0" rtl="0" algn="l">
              <a:lnSpc>
                <a:spcPct val="114000"/>
              </a:lnSpc>
              <a:spcBef>
                <a:spcPts val="0"/>
              </a:spcBef>
              <a:spcAft>
                <a:spcPts val="0"/>
              </a:spcAft>
              <a:buClr>
                <a:schemeClr val="dk1"/>
              </a:buClr>
              <a:buSzPts val="1800"/>
              <a:buFont typeface="Libre Franklin"/>
              <a:buChar char="●"/>
            </a:pPr>
            <a:r>
              <a:rPr b="0" i="0" lang="en-US" sz="1800" u="none" cap="none" strike="noStrike">
                <a:solidFill>
                  <a:schemeClr val="dk1"/>
                </a:solidFill>
                <a:latin typeface="Libre Franklin"/>
                <a:ea typeface="Libre Franklin"/>
                <a:cs typeface="Libre Franklin"/>
                <a:sym typeface="Libre Franklin"/>
              </a:rPr>
              <a:t>SCC shares learnings, conducts matchmaking between partners,  funds projects and leverages private sector expertise </a:t>
            </a:r>
            <a:r>
              <a:rPr b="1" i="0" lang="en-US" sz="1800" u="none" cap="none" strike="noStrike">
                <a:solidFill>
                  <a:schemeClr val="dk1"/>
                </a:solidFill>
                <a:latin typeface="Libre Franklin"/>
                <a:ea typeface="Libre Franklin"/>
                <a:cs typeface="Libre Franklin"/>
                <a:sym typeface="Libre Franklin"/>
              </a:rPr>
              <a:t>to demonstrate proof of concept and scale-up potential for innovative service delivery</a:t>
            </a:r>
            <a:endParaRPr b="0" i="0" sz="1800" u="none" cap="none" strike="noStrike">
              <a:solidFill>
                <a:schemeClr val="dk1"/>
              </a:solidFill>
              <a:latin typeface="Libre Franklin"/>
              <a:ea typeface="Libre Franklin"/>
              <a:cs typeface="Libre Franklin"/>
              <a:sym typeface="Libre Franklin"/>
            </a:endParaRPr>
          </a:p>
        </p:txBody>
      </p:sp>
      <p:sp>
        <p:nvSpPr>
          <p:cNvPr id="91" name="Google Shape;91;ge80433c1bb_1_0"/>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grpSp>
        <p:nvGrpSpPr>
          <p:cNvPr id="92" name="Google Shape;92;ge80433c1bb_1_0"/>
          <p:cNvGrpSpPr/>
          <p:nvPr/>
        </p:nvGrpSpPr>
        <p:grpSpPr>
          <a:xfrm>
            <a:off x="8986348" y="1282844"/>
            <a:ext cx="2575800" cy="1616405"/>
            <a:chOff x="453648" y="1188988"/>
            <a:chExt cx="2575800" cy="1616405"/>
          </a:xfrm>
        </p:grpSpPr>
        <p:pic>
          <p:nvPicPr>
            <p:cNvPr id="93" name="Google Shape;93;ge80433c1bb_1_0"/>
            <p:cNvPicPr preferRelativeResize="0"/>
            <p:nvPr/>
          </p:nvPicPr>
          <p:blipFill rotWithShape="1">
            <a:blip r:embed="rId3">
              <a:alphaModFix/>
            </a:blip>
            <a:srcRect b="0" l="0" r="0" t="0"/>
            <a:stretch/>
          </p:blipFill>
          <p:spPr>
            <a:xfrm>
              <a:off x="1027844" y="1188988"/>
              <a:ext cx="1411654" cy="1411654"/>
            </a:xfrm>
            <a:prstGeom prst="rect">
              <a:avLst/>
            </a:prstGeom>
            <a:noFill/>
            <a:ln>
              <a:noFill/>
            </a:ln>
          </p:spPr>
        </p:pic>
        <p:sp>
          <p:nvSpPr>
            <p:cNvPr id="94" name="Google Shape;94;ge80433c1bb_1_0"/>
            <p:cNvSpPr txBox="1"/>
            <p:nvPr/>
          </p:nvSpPr>
          <p:spPr>
            <a:xfrm>
              <a:off x="453648" y="2436093"/>
              <a:ext cx="2575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Libre Franklin"/>
                  <a:ea typeface="Libre Franklin"/>
                  <a:cs typeface="Libre Franklin"/>
                  <a:sym typeface="Libre Franklin"/>
                </a:rPr>
                <a:t>Energy</a:t>
              </a:r>
              <a:endParaRPr b="0" i="0" sz="1800" u="none" cap="none" strike="noStrike">
                <a:solidFill>
                  <a:srgbClr val="000000"/>
                </a:solidFill>
                <a:latin typeface="Arial"/>
                <a:ea typeface="Arial"/>
                <a:cs typeface="Arial"/>
                <a:sym typeface="Arial"/>
              </a:endParaRPr>
            </a:p>
          </p:txBody>
        </p:sp>
      </p:grpSp>
      <p:grpSp>
        <p:nvGrpSpPr>
          <p:cNvPr id="95" name="Google Shape;95;ge80433c1bb_1_0"/>
          <p:cNvGrpSpPr/>
          <p:nvPr/>
        </p:nvGrpSpPr>
        <p:grpSpPr>
          <a:xfrm>
            <a:off x="9063681" y="2954349"/>
            <a:ext cx="2405400" cy="1674377"/>
            <a:chOff x="530981" y="2952826"/>
            <a:chExt cx="2405400" cy="1674377"/>
          </a:xfrm>
        </p:grpSpPr>
        <p:pic>
          <p:nvPicPr>
            <p:cNvPr id="96" name="Google Shape;96;ge80433c1bb_1_0"/>
            <p:cNvPicPr preferRelativeResize="0"/>
            <p:nvPr/>
          </p:nvPicPr>
          <p:blipFill rotWithShape="1">
            <a:blip r:embed="rId4">
              <a:alphaModFix/>
            </a:blip>
            <a:srcRect b="0" l="0" r="0" t="0"/>
            <a:stretch/>
          </p:blipFill>
          <p:spPr>
            <a:xfrm>
              <a:off x="1069759" y="2952826"/>
              <a:ext cx="1343590" cy="1343590"/>
            </a:xfrm>
            <a:prstGeom prst="rect">
              <a:avLst/>
            </a:prstGeom>
            <a:noFill/>
            <a:ln>
              <a:noFill/>
            </a:ln>
          </p:spPr>
        </p:pic>
        <p:sp>
          <p:nvSpPr>
            <p:cNvPr id="97" name="Google Shape;97;ge80433c1bb_1_0"/>
            <p:cNvSpPr txBox="1"/>
            <p:nvPr/>
          </p:nvSpPr>
          <p:spPr>
            <a:xfrm>
              <a:off x="530981" y="4257903"/>
              <a:ext cx="2405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Libre Franklin"/>
                  <a:ea typeface="Libre Franklin"/>
                  <a:cs typeface="Libre Franklin"/>
                  <a:sym typeface="Libre Franklin"/>
                </a:rPr>
                <a:t>Connectivity</a:t>
              </a:r>
              <a:endParaRPr b="0" i="0" sz="1800" u="none" cap="none" strike="noStrike">
                <a:solidFill>
                  <a:srgbClr val="000000"/>
                </a:solidFill>
                <a:latin typeface="Arial"/>
                <a:ea typeface="Arial"/>
                <a:cs typeface="Arial"/>
                <a:sym typeface="Arial"/>
              </a:endParaRPr>
            </a:p>
          </p:txBody>
        </p:sp>
      </p:grpSp>
      <p:grpSp>
        <p:nvGrpSpPr>
          <p:cNvPr id="98" name="Google Shape;98;ge80433c1bb_1_0"/>
          <p:cNvGrpSpPr/>
          <p:nvPr/>
        </p:nvGrpSpPr>
        <p:grpSpPr>
          <a:xfrm>
            <a:off x="8859211" y="4696334"/>
            <a:ext cx="2814300" cy="1647102"/>
            <a:chOff x="326511" y="4813149"/>
            <a:chExt cx="2814300" cy="1647102"/>
          </a:xfrm>
        </p:grpSpPr>
        <p:pic>
          <p:nvPicPr>
            <p:cNvPr id="99" name="Google Shape;99;ge80433c1bb_1_0"/>
            <p:cNvPicPr preferRelativeResize="0"/>
            <p:nvPr/>
          </p:nvPicPr>
          <p:blipFill rotWithShape="1">
            <a:blip r:embed="rId5">
              <a:alphaModFix/>
            </a:blip>
            <a:srcRect b="0" l="0" r="0" t="0"/>
            <a:stretch/>
          </p:blipFill>
          <p:spPr>
            <a:xfrm>
              <a:off x="1125114" y="4813149"/>
              <a:ext cx="1217115" cy="1217115"/>
            </a:xfrm>
            <a:prstGeom prst="rect">
              <a:avLst/>
            </a:prstGeom>
            <a:noFill/>
            <a:ln>
              <a:noFill/>
            </a:ln>
          </p:spPr>
        </p:pic>
        <p:sp>
          <p:nvSpPr>
            <p:cNvPr id="100" name="Google Shape;100;ge80433c1bb_1_0"/>
            <p:cNvSpPr txBox="1"/>
            <p:nvPr/>
          </p:nvSpPr>
          <p:spPr>
            <a:xfrm>
              <a:off x="326511" y="6090951"/>
              <a:ext cx="2814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Libre Franklin"/>
                  <a:ea typeface="Libre Franklin"/>
                  <a:cs typeface="Libre Franklin"/>
                  <a:sym typeface="Libre Franklin"/>
                </a:rPr>
                <a:t>Digital tools</a:t>
              </a:r>
              <a:endParaRPr b="0" i="0" sz="1800" u="none" cap="none" strike="noStrike">
                <a:solidFill>
                  <a:srgbClr val="000000"/>
                </a:solidFill>
                <a:latin typeface="Arial"/>
                <a:ea typeface="Arial"/>
                <a:cs typeface="Arial"/>
                <a:sym typeface="Arial"/>
              </a:endParaRPr>
            </a:p>
          </p:txBody>
        </p:sp>
      </p:grpSp>
      <p:sp>
        <p:nvSpPr>
          <p:cNvPr id="101" name="Google Shape;101;ge80433c1bb_1_0"/>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Smart Communities Coalition (SCC) Background</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e8e3db63b2_0_28"/>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Libre Franklin"/>
              <a:ea typeface="Libre Franklin"/>
              <a:cs typeface="Libre Franklin"/>
              <a:sym typeface="Libre Franklin"/>
            </a:endParaRPr>
          </a:p>
        </p:txBody>
      </p:sp>
      <p:sp>
        <p:nvSpPr>
          <p:cNvPr id="107" name="Google Shape;107;ge8e3db63b2_0_28"/>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pic>
        <p:nvPicPr>
          <p:cNvPr id="108" name="Google Shape;108;ge8e3db63b2_0_28"/>
          <p:cNvPicPr preferRelativeResize="0"/>
          <p:nvPr/>
        </p:nvPicPr>
        <p:blipFill rotWithShape="1">
          <a:blip r:embed="rId3">
            <a:alphaModFix/>
          </a:blip>
          <a:srcRect b="0" l="0" r="0" t="0"/>
          <a:stretch/>
        </p:blipFill>
        <p:spPr>
          <a:xfrm>
            <a:off x="848250" y="1867537"/>
            <a:ext cx="6050900" cy="3718225"/>
          </a:xfrm>
          <a:prstGeom prst="rect">
            <a:avLst/>
          </a:prstGeom>
          <a:noFill/>
          <a:ln cap="flat" cmpd="sng" w="9525">
            <a:solidFill>
              <a:schemeClr val="dk1"/>
            </a:solidFill>
            <a:prstDash val="solid"/>
            <a:round/>
            <a:headEnd len="sm" w="sm" type="none"/>
            <a:tailEnd len="sm" w="sm" type="none"/>
          </a:ln>
        </p:spPr>
      </p:pic>
      <p:sp>
        <p:nvSpPr>
          <p:cNvPr id="109" name="Google Shape;109;ge8e3db63b2_0_28"/>
          <p:cNvSpPr txBox="1"/>
          <p:nvPr/>
        </p:nvSpPr>
        <p:spPr>
          <a:xfrm>
            <a:off x="7163475" y="1068299"/>
            <a:ext cx="4883100" cy="4279800"/>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rgbClr val="000000"/>
              </a:buClr>
              <a:buSzPts val="1700"/>
              <a:buFont typeface="Arial"/>
              <a:buNone/>
            </a:pPr>
            <a:r>
              <a:rPr b="1" i="0" lang="en-US" sz="2000" u="none" cap="none" strike="noStrike">
                <a:solidFill>
                  <a:schemeClr val="dk1"/>
                </a:solidFill>
                <a:latin typeface="Libre Franklin"/>
                <a:ea typeface="Libre Franklin"/>
                <a:cs typeface="Libre Franklin"/>
                <a:sym typeface="Libre Franklin"/>
              </a:rPr>
              <a:t>SCC activities</a:t>
            </a:r>
            <a:r>
              <a:rPr b="1" lang="en-US" sz="2000">
                <a:solidFill>
                  <a:schemeClr val="dk1"/>
                </a:solidFill>
                <a:latin typeface="Libre Franklin"/>
                <a:ea typeface="Libre Franklin"/>
                <a:cs typeface="Libre Franklin"/>
                <a:sym typeface="Libre Franklin"/>
              </a:rPr>
              <a:t> are focused on:</a:t>
            </a:r>
            <a:endParaRPr b="1" i="0" sz="2000" u="none" cap="none" strike="noStrike">
              <a:solidFill>
                <a:schemeClr val="dk1"/>
              </a:solidFill>
              <a:latin typeface="Libre Franklin"/>
              <a:ea typeface="Libre Franklin"/>
              <a:cs typeface="Libre Franklin"/>
              <a:sym typeface="Libre Franklin"/>
            </a:endParaRPr>
          </a:p>
          <a:p>
            <a:pPr indent="-355600" lvl="0" marL="457200" marR="0" rtl="0" algn="l">
              <a:lnSpc>
                <a:spcPct val="114000"/>
              </a:lnSpc>
              <a:spcBef>
                <a:spcPts val="0"/>
              </a:spcBef>
              <a:spcAft>
                <a:spcPts val="0"/>
              </a:spcAft>
              <a:buClr>
                <a:schemeClr val="dk1"/>
              </a:buClr>
              <a:buSzPts val="2000"/>
              <a:buFont typeface="Libre Franklin"/>
              <a:buChar char="●"/>
            </a:pPr>
            <a:r>
              <a:rPr b="0" i="0" lang="en-US" sz="2000" u="none" cap="none" strike="noStrike">
                <a:solidFill>
                  <a:schemeClr val="dk1"/>
                </a:solidFill>
                <a:latin typeface="Libre Franklin"/>
                <a:ea typeface="Libre Franklin"/>
                <a:cs typeface="Libre Franklin"/>
                <a:sym typeface="Libre Franklin"/>
              </a:rPr>
              <a:t>Incre</a:t>
            </a:r>
            <a:r>
              <a:rPr lang="en-US" sz="2000">
                <a:solidFill>
                  <a:schemeClr val="dk1"/>
                </a:solidFill>
                <a:latin typeface="Libre Franklin"/>
                <a:ea typeface="Libre Franklin"/>
                <a:cs typeface="Libre Franklin"/>
                <a:sym typeface="Libre Franklin"/>
              </a:rPr>
              <a:t>asing </a:t>
            </a:r>
            <a:r>
              <a:rPr b="0" i="0" lang="en-US" sz="2000" u="none" cap="none" strike="noStrike">
                <a:solidFill>
                  <a:schemeClr val="dk1"/>
                </a:solidFill>
                <a:latin typeface="Libre Franklin"/>
                <a:ea typeface="Libre Franklin"/>
                <a:cs typeface="Libre Franklin"/>
                <a:sym typeface="Libre Franklin"/>
              </a:rPr>
              <a:t> coordination among Coalition members to improve service delivery </a:t>
            </a:r>
            <a:r>
              <a:rPr lang="en-US" sz="2000">
                <a:solidFill>
                  <a:schemeClr val="dk1"/>
                </a:solidFill>
                <a:latin typeface="Libre Franklin"/>
                <a:ea typeface="Libre Franklin"/>
                <a:cs typeface="Libre Franklin"/>
                <a:sym typeface="Libre Franklin"/>
              </a:rPr>
              <a:t>displaced communities </a:t>
            </a:r>
            <a:r>
              <a:rPr b="0" i="0" lang="en-US" sz="2000" u="none" cap="none" strike="noStrike">
                <a:solidFill>
                  <a:schemeClr val="dk1"/>
                </a:solidFill>
                <a:latin typeface="Libre Franklin"/>
                <a:ea typeface="Libre Franklin"/>
                <a:cs typeface="Libre Franklin"/>
                <a:sym typeface="Libre Franklin"/>
              </a:rPr>
              <a:t>through technology and partnership solutions</a:t>
            </a:r>
            <a:endParaRPr sz="2000">
              <a:solidFill>
                <a:schemeClr val="dk1"/>
              </a:solidFill>
              <a:latin typeface="Libre Franklin"/>
              <a:ea typeface="Libre Franklin"/>
              <a:cs typeface="Libre Franklin"/>
              <a:sym typeface="Libre Franklin"/>
            </a:endParaRPr>
          </a:p>
          <a:p>
            <a:pPr indent="-355600" lvl="0" marL="457200" marR="0" rtl="0" algn="l">
              <a:lnSpc>
                <a:spcPct val="114000"/>
              </a:lnSpc>
              <a:spcBef>
                <a:spcPts val="0"/>
              </a:spcBef>
              <a:spcAft>
                <a:spcPts val="0"/>
              </a:spcAft>
              <a:buClr>
                <a:schemeClr val="dk1"/>
              </a:buClr>
              <a:buSzPts val="2000"/>
              <a:buFont typeface="Libre Franklin"/>
              <a:buChar char="●"/>
            </a:pPr>
            <a:r>
              <a:rPr b="0" i="0" lang="en-US" sz="2000" u="none" cap="none" strike="noStrike">
                <a:solidFill>
                  <a:schemeClr val="dk1"/>
                </a:solidFill>
                <a:latin typeface="Libre Franklin"/>
                <a:ea typeface="Libre Franklin"/>
                <a:cs typeface="Libre Franklin"/>
                <a:sym typeface="Libre Franklin"/>
              </a:rPr>
              <a:t>Implement</a:t>
            </a:r>
            <a:r>
              <a:rPr lang="en-US" sz="2000">
                <a:solidFill>
                  <a:schemeClr val="dk1"/>
                </a:solidFill>
                <a:latin typeface="Libre Franklin"/>
                <a:ea typeface="Libre Franklin"/>
                <a:cs typeface="Libre Franklin"/>
                <a:sym typeface="Libre Franklin"/>
              </a:rPr>
              <a:t>ing </a:t>
            </a:r>
            <a:r>
              <a:rPr b="0" i="0" lang="en-US" sz="2000" u="none" cap="none" strike="noStrike">
                <a:solidFill>
                  <a:schemeClr val="dk1"/>
                </a:solidFill>
                <a:latin typeface="Libre Franklin"/>
                <a:ea typeface="Libre Franklin"/>
                <a:cs typeface="Libre Franklin"/>
                <a:sym typeface="Libre Franklin"/>
              </a:rPr>
              <a:t>activities (tools, investment, projects, etc.) that empower refugees through improved economic growth opportunities</a:t>
            </a:r>
            <a:endParaRPr sz="2000">
              <a:solidFill>
                <a:schemeClr val="dk1"/>
              </a:solidFill>
              <a:latin typeface="Libre Franklin"/>
              <a:ea typeface="Libre Franklin"/>
              <a:cs typeface="Libre Franklin"/>
              <a:sym typeface="Libre Franklin"/>
            </a:endParaRPr>
          </a:p>
          <a:p>
            <a:pPr indent="-355600" lvl="0" marL="457200" marR="0" rtl="0" algn="l">
              <a:lnSpc>
                <a:spcPct val="114000"/>
              </a:lnSpc>
              <a:spcBef>
                <a:spcPts val="0"/>
              </a:spcBef>
              <a:spcAft>
                <a:spcPts val="0"/>
              </a:spcAft>
              <a:buClr>
                <a:schemeClr val="dk1"/>
              </a:buClr>
              <a:buSzPts val="2000"/>
              <a:buFont typeface="Libre Franklin"/>
              <a:buChar char="●"/>
            </a:pPr>
            <a:r>
              <a:rPr b="0" i="0" lang="en-US" sz="2000" u="none" cap="none" strike="noStrike">
                <a:solidFill>
                  <a:schemeClr val="dk1"/>
                </a:solidFill>
                <a:latin typeface="Libre Franklin"/>
                <a:ea typeface="Libre Franklin"/>
                <a:cs typeface="Libre Franklin"/>
                <a:sym typeface="Libre Franklin"/>
              </a:rPr>
              <a:t>Enabl</a:t>
            </a:r>
            <a:r>
              <a:rPr lang="en-US" sz="2000">
                <a:solidFill>
                  <a:schemeClr val="dk1"/>
                </a:solidFill>
                <a:latin typeface="Libre Franklin"/>
                <a:ea typeface="Libre Franklin"/>
                <a:cs typeface="Libre Franklin"/>
                <a:sym typeface="Libre Franklin"/>
              </a:rPr>
              <a:t>ing</a:t>
            </a:r>
            <a:r>
              <a:rPr b="0" i="0" lang="en-US" sz="2000" u="none" cap="none" strike="noStrike">
                <a:solidFill>
                  <a:schemeClr val="dk1"/>
                </a:solidFill>
                <a:latin typeface="Libre Franklin"/>
                <a:ea typeface="Libre Franklin"/>
                <a:cs typeface="Libre Franklin"/>
                <a:sym typeface="Libre Franklin"/>
              </a:rPr>
              <a:t> UN agencies and NGOs that manage the refugee response with increased efficiencies thus stretching their funding for greater impact</a:t>
            </a:r>
            <a:endParaRPr b="0" i="0" sz="2000" u="none" cap="none" strike="noStrike">
              <a:solidFill>
                <a:schemeClr val="dk1"/>
              </a:solidFill>
              <a:latin typeface="Libre Franklin"/>
              <a:ea typeface="Libre Franklin"/>
              <a:cs typeface="Libre Franklin"/>
              <a:sym typeface="Libre Franklin"/>
            </a:endParaRPr>
          </a:p>
        </p:txBody>
      </p:sp>
      <p:sp>
        <p:nvSpPr>
          <p:cNvPr id="110" name="Google Shape;110;ge8e3db63b2_0_28"/>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SCC Methodology</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SCC Members and Collaborators</a:t>
            </a:r>
            <a:endParaRPr b="1" sz="2800">
              <a:highlight>
                <a:schemeClr val="lt1"/>
              </a:highlight>
              <a:latin typeface="Libre Franklin"/>
              <a:ea typeface="Libre Franklin"/>
              <a:cs typeface="Libre Franklin"/>
              <a:sym typeface="Libre Franklin"/>
            </a:endParaRPr>
          </a:p>
        </p:txBody>
      </p:sp>
      <p:sp>
        <p:nvSpPr>
          <p:cNvPr id="116" name="Google Shape;116;p6"/>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pic>
        <p:nvPicPr>
          <p:cNvPr id="117" name="Google Shape;117;p6"/>
          <p:cNvPicPr preferRelativeResize="0"/>
          <p:nvPr/>
        </p:nvPicPr>
        <p:blipFill rotWithShape="1">
          <a:blip r:embed="rId3">
            <a:alphaModFix/>
          </a:blip>
          <a:srcRect b="0" l="0" r="0" t="0"/>
          <a:stretch/>
        </p:blipFill>
        <p:spPr>
          <a:xfrm>
            <a:off x="431908" y="1396645"/>
            <a:ext cx="5129200" cy="1189150"/>
          </a:xfrm>
          <a:prstGeom prst="rect">
            <a:avLst/>
          </a:prstGeom>
          <a:noFill/>
          <a:ln>
            <a:noFill/>
          </a:ln>
        </p:spPr>
      </p:pic>
      <p:cxnSp>
        <p:nvCxnSpPr>
          <p:cNvPr id="118" name="Google Shape;118;p6"/>
          <p:cNvCxnSpPr/>
          <p:nvPr/>
        </p:nvCxnSpPr>
        <p:spPr>
          <a:xfrm>
            <a:off x="6173000" y="1959225"/>
            <a:ext cx="9600" cy="3981600"/>
          </a:xfrm>
          <a:prstGeom prst="straightConnector1">
            <a:avLst/>
          </a:prstGeom>
          <a:noFill/>
          <a:ln cap="flat" cmpd="sng" w="9525">
            <a:solidFill>
              <a:schemeClr val="dk2"/>
            </a:solidFill>
            <a:prstDash val="solid"/>
            <a:round/>
            <a:headEnd len="sm" w="sm" type="none"/>
            <a:tailEnd len="sm" w="sm" type="none"/>
          </a:ln>
        </p:spPr>
      </p:cxnSp>
      <p:cxnSp>
        <p:nvCxnSpPr>
          <p:cNvPr id="119" name="Google Shape;119;p6"/>
          <p:cNvCxnSpPr/>
          <p:nvPr/>
        </p:nvCxnSpPr>
        <p:spPr>
          <a:xfrm>
            <a:off x="610475" y="2521200"/>
            <a:ext cx="4772100" cy="0"/>
          </a:xfrm>
          <a:prstGeom prst="straightConnector1">
            <a:avLst/>
          </a:prstGeom>
          <a:noFill/>
          <a:ln cap="flat" cmpd="sng" w="9525">
            <a:solidFill>
              <a:schemeClr val="dk2"/>
            </a:solidFill>
            <a:prstDash val="solid"/>
            <a:round/>
            <a:headEnd len="sm" w="sm" type="none"/>
            <a:tailEnd len="sm" w="sm" type="none"/>
          </a:ln>
        </p:spPr>
      </p:cxnSp>
      <p:cxnSp>
        <p:nvCxnSpPr>
          <p:cNvPr id="120" name="Google Shape;120;p6"/>
          <p:cNvCxnSpPr/>
          <p:nvPr/>
        </p:nvCxnSpPr>
        <p:spPr>
          <a:xfrm>
            <a:off x="610475" y="5083425"/>
            <a:ext cx="4772100" cy="0"/>
          </a:xfrm>
          <a:prstGeom prst="straightConnector1">
            <a:avLst/>
          </a:prstGeom>
          <a:noFill/>
          <a:ln cap="flat" cmpd="sng" w="9525">
            <a:solidFill>
              <a:schemeClr val="dk2"/>
            </a:solidFill>
            <a:prstDash val="solid"/>
            <a:round/>
            <a:headEnd len="sm" w="sm" type="none"/>
            <a:tailEnd len="sm" w="sm" type="none"/>
          </a:ln>
        </p:spPr>
      </p:cxnSp>
      <p:pic>
        <p:nvPicPr>
          <p:cNvPr id="121" name="Google Shape;121;p6"/>
          <p:cNvPicPr preferRelativeResize="0"/>
          <p:nvPr/>
        </p:nvPicPr>
        <p:blipFill rotWithShape="1">
          <a:blip r:embed="rId4">
            <a:alphaModFix/>
          </a:blip>
          <a:srcRect b="0" l="0" r="0" t="7850"/>
          <a:stretch/>
        </p:blipFill>
        <p:spPr>
          <a:xfrm>
            <a:off x="820575" y="5131050"/>
            <a:ext cx="4351875" cy="1006600"/>
          </a:xfrm>
          <a:prstGeom prst="rect">
            <a:avLst/>
          </a:prstGeom>
          <a:noFill/>
          <a:ln>
            <a:noFill/>
          </a:ln>
        </p:spPr>
      </p:pic>
      <p:pic>
        <p:nvPicPr>
          <p:cNvPr id="122" name="Google Shape;122;p6"/>
          <p:cNvPicPr preferRelativeResize="0"/>
          <p:nvPr/>
        </p:nvPicPr>
        <p:blipFill rotWithShape="1">
          <a:blip r:embed="rId5">
            <a:alphaModFix/>
          </a:blip>
          <a:srcRect b="0" l="0" r="0" t="0"/>
          <a:stretch/>
        </p:blipFill>
        <p:spPr>
          <a:xfrm>
            <a:off x="715537" y="2643775"/>
            <a:ext cx="4561975" cy="2381687"/>
          </a:xfrm>
          <a:prstGeom prst="rect">
            <a:avLst/>
          </a:prstGeom>
          <a:noFill/>
          <a:ln>
            <a:noFill/>
          </a:ln>
        </p:spPr>
      </p:pic>
      <p:pic>
        <p:nvPicPr>
          <p:cNvPr id="123" name="Google Shape;123;p6"/>
          <p:cNvPicPr preferRelativeResize="0"/>
          <p:nvPr/>
        </p:nvPicPr>
        <p:blipFill rotWithShape="1">
          <a:blip r:embed="rId6">
            <a:alphaModFix/>
          </a:blip>
          <a:srcRect b="0" l="0" r="0" t="0"/>
          <a:stretch/>
        </p:blipFill>
        <p:spPr>
          <a:xfrm>
            <a:off x="6505150" y="1438200"/>
            <a:ext cx="5159261" cy="398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eb13cbf22b_3_437"/>
          <p:cNvSpPr txBox="1"/>
          <p:nvPr>
            <p:ph idx="12" type="sldNum"/>
          </p:nvPr>
        </p:nvSpPr>
        <p:spPr>
          <a:xfrm>
            <a:off x="10181167" y="6621464"/>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30" name="Google Shape;130;geb13cbf22b_3_437"/>
          <p:cNvSpPr/>
          <p:nvPr/>
        </p:nvSpPr>
        <p:spPr>
          <a:xfrm>
            <a:off x="829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Background</a:t>
            </a:r>
            <a:endParaRPr b="1" i="0" sz="1300" u="none" cap="none" strike="noStrike">
              <a:solidFill>
                <a:schemeClr val="dk1"/>
              </a:solidFill>
              <a:latin typeface="Libre Franklin"/>
              <a:ea typeface="Libre Franklin"/>
              <a:cs typeface="Libre Franklin"/>
              <a:sym typeface="Libre Franklin"/>
            </a:endParaRPr>
          </a:p>
        </p:txBody>
      </p:sp>
      <p:sp>
        <p:nvSpPr>
          <p:cNvPr id="131" name="Google Shape;131;geb13cbf22b_3_437"/>
          <p:cNvSpPr/>
          <p:nvPr/>
        </p:nvSpPr>
        <p:spPr>
          <a:xfrm>
            <a:off x="3038750" y="2529900"/>
            <a:ext cx="1828800" cy="1828800"/>
          </a:xfrm>
          <a:prstGeom prst="ellipse">
            <a:avLst/>
          </a:prstGeom>
          <a:solidFill>
            <a:schemeClr val="dk2"/>
          </a:solidFill>
          <a:ln cap="flat" cmpd="sng" w="9525">
            <a:solidFill>
              <a:srgbClr val="335C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Libre Franklin"/>
                <a:ea typeface="Libre Franklin"/>
                <a:cs typeface="Libre Franklin"/>
                <a:sym typeface="Libre Franklin"/>
              </a:rPr>
              <a:t>Activities</a:t>
            </a:r>
            <a:endParaRPr b="1" i="0" sz="1300" u="none" cap="none" strike="noStrike">
              <a:solidFill>
                <a:schemeClr val="lt1"/>
              </a:solidFill>
              <a:latin typeface="Libre Franklin"/>
              <a:ea typeface="Libre Franklin"/>
              <a:cs typeface="Libre Franklin"/>
              <a:sym typeface="Libre Franklin"/>
            </a:endParaRPr>
          </a:p>
        </p:txBody>
      </p:sp>
      <p:sp>
        <p:nvSpPr>
          <p:cNvPr id="132" name="Google Shape;132;geb13cbf22b_3_437"/>
          <p:cNvSpPr/>
          <p:nvPr/>
        </p:nvSpPr>
        <p:spPr>
          <a:xfrm>
            <a:off x="5362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Partnerships</a:t>
            </a:r>
            <a:endParaRPr b="1" i="0" sz="1300" u="none" cap="none" strike="noStrike">
              <a:solidFill>
                <a:schemeClr val="dk1"/>
              </a:solidFill>
              <a:latin typeface="Libre Franklin"/>
              <a:ea typeface="Libre Franklin"/>
              <a:cs typeface="Libre Franklin"/>
              <a:sym typeface="Libre Franklin"/>
            </a:endParaRPr>
          </a:p>
        </p:txBody>
      </p:sp>
      <p:sp>
        <p:nvSpPr>
          <p:cNvPr id="133" name="Google Shape;133;geb13cbf22b_3_437"/>
          <p:cNvSpPr/>
          <p:nvPr/>
        </p:nvSpPr>
        <p:spPr>
          <a:xfrm>
            <a:off x="76286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Libre Franklin"/>
                <a:ea typeface="Libre Franklin"/>
                <a:cs typeface="Libre Franklin"/>
                <a:sym typeface="Libre Franklin"/>
              </a:rPr>
              <a:t>Results</a:t>
            </a:r>
            <a:endParaRPr b="1" i="0" sz="1300" u="none" cap="none" strike="noStrike">
              <a:solidFill>
                <a:schemeClr val="dk1"/>
              </a:solidFill>
              <a:latin typeface="Libre Franklin"/>
              <a:ea typeface="Libre Franklin"/>
              <a:cs typeface="Libre Franklin"/>
              <a:sym typeface="Libre Franklin"/>
            </a:endParaRPr>
          </a:p>
        </p:txBody>
      </p:sp>
      <p:sp>
        <p:nvSpPr>
          <p:cNvPr id="134" name="Google Shape;134;geb13cbf22b_3_437"/>
          <p:cNvSpPr/>
          <p:nvPr/>
        </p:nvSpPr>
        <p:spPr>
          <a:xfrm>
            <a:off x="9895150" y="2529900"/>
            <a:ext cx="1828800" cy="182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latin typeface="Libre Franklin"/>
                <a:ea typeface="Libre Franklin"/>
                <a:cs typeface="Libre Franklin"/>
                <a:sym typeface="Libre Franklin"/>
              </a:rPr>
              <a:t>Next Steps</a:t>
            </a:r>
            <a:endParaRPr b="1" i="0" sz="1300" u="none" cap="none" strike="noStrike">
              <a:solidFill>
                <a:schemeClr val="dk1"/>
              </a:solidFill>
              <a:latin typeface="Libre Franklin"/>
              <a:ea typeface="Libre Franklin"/>
              <a:cs typeface="Libre Franklin"/>
              <a:sym typeface="Libre Franklin"/>
            </a:endParaRPr>
          </a:p>
        </p:txBody>
      </p:sp>
      <p:sp>
        <p:nvSpPr>
          <p:cNvPr id="135" name="Google Shape;135;geb13cbf22b_3_437"/>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Agenda</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e8e3db63b2_0_70"/>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sp>
        <p:nvSpPr>
          <p:cNvPr id="142" name="Google Shape;142;ge8e3db63b2_0_70"/>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graphicFrame>
        <p:nvGraphicFramePr>
          <p:cNvPr id="143" name="Google Shape;143;ge8e3db63b2_0_70"/>
          <p:cNvGraphicFramePr/>
          <p:nvPr/>
        </p:nvGraphicFramePr>
        <p:xfrm>
          <a:off x="277476" y="912950"/>
          <a:ext cx="3000000" cy="3000000"/>
        </p:xfrm>
        <a:graphic>
          <a:graphicData uri="http://schemas.openxmlformats.org/drawingml/2006/table">
            <a:tbl>
              <a:tblPr>
                <a:noFill/>
                <a:tableStyleId>{98505815-7A50-49FD-8AE9-ABA441E06150}</a:tableStyleId>
              </a:tblPr>
              <a:tblGrid>
                <a:gridCol w="1208100"/>
                <a:gridCol w="1242300"/>
                <a:gridCol w="1428250"/>
                <a:gridCol w="1340000"/>
                <a:gridCol w="1249225"/>
                <a:gridCol w="5169150"/>
              </a:tblGrid>
              <a:tr h="311650">
                <a:tc>
                  <a:txBody>
                    <a:bodyPr/>
                    <a:lstStyle/>
                    <a:p>
                      <a:pPr indent="0" lvl="0" marL="0" marR="0" rtl="0" algn="ctr">
                        <a:lnSpc>
                          <a:spcPct val="100000"/>
                        </a:lnSpc>
                        <a:spcBef>
                          <a:spcPts val="0"/>
                        </a:spcBef>
                        <a:spcAft>
                          <a:spcPts val="0"/>
                        </a:spcAft>
                        <a:buClr>
                          <a:srgbClr val="000000"/>
                        </a:buClr>
                        <a:buSzPts val="1200"/>
                        <a:buFont typeface="Arial"/>
                        <a:buNone/>
                      </a:pPr>
                      <a:r>
                        <a:rPr b="1" lang="en-US" sz="1600" u="none" cap="none" strike="noStrike">
                          <a:solidFill>
                            <a:srgbClr val="FFFFFF"/>
                          </a:solidFill>
                          <a:latin typeface="Libre Franklin"/>
                          <a:ea typeface="Libre Franklin"/>
                          <a:cs typeface="Libre Franklin"/>
                          <a:sym typeface="Libre Franklin"/>
                        </a:rPr>
                        <a:t>Pilot</a:t>
                      </a:r>
                      <a:endParaRPr b="1" sz="16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600" u="none" cap="none" strike="noStrike">
                          <a:solidFill>
                            <a:srgbClr val="FFFFFF"/>
                          </a:solidFill>
                          <a:latin typeface="Libre Franklin"/>
                          <a:ea typeface="Libre Franklin"/>
                          <a:cs typeface="Libre Franklin"/>
                          <a:sym typeface="Libre Franklin"/>
                        </a:rPr>
                        <a:t>Status</a:t>
                      </a:r>
                      <a:endParaRPr b="1" sz="16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600" u="none" cap="none" strike="noStrike">
                          <a:solidFill>
                            <a:srgbClr val="FFFFFF"/>
                          </a:solidFill>
                          <a:latin typeface="Libre Franklin"/>
                          <a:ea typeface="Libre Franklin"/>
                          <a:cs typeface="Libre Franklin"/>
                          <a:sym typeface="Libre Franklin"/>
                        </a:rPr>
                        <a:t>Partners</a:t>
                      </a:r>
                      <a:endParaRPr b="1" sz="16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600" u="none" cap="none" strike="noStrike">
                          <a:solidFill>
                            <a:srgbClr val="FFFFFF"/>
                          </a:solidFill>
                          <a:latin typeface="Libre Franklin"/>
                          <a:ea typeface="Libre Franklin"/>
                          <a:cs typeface="Libre Franklin"/>
                          <a:sym typeface="Libre Franklin"/>
                        </a:rPr>
                        <a:t>Impact</a:t>
                      </a:r>
                      <a:endParaRPr b="1" sz="16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600" u="none" cap="none" strike="noStrike">
                          <a:solidFill>
                            <a:srgbClr val="FFFFFF"/>
                          </a:solidFill>
                          <a:latin typeface="Libre Franklin"/>
                          <a:ea typeface="Libre Franklin"/>
                          <a:cs typeface="Libre Franklin"/>
                          <a:sym typeface="Libre Franklin"/>
                        </a:rPr>
                        <a:t>Funding</a:t>
                      </a:r>
                      <a:endParaRPr b="1" sz="16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600" u="none" cap="none" strike="noStrike">
                          <a:solidFill>
                            <a:srgbClr val="FFFFFF"/>
                          </a:solidFill>
                          <a:latin typeface="Libre Franklin"/>
                          <a:ea typeface="Libre Franklin"/>
                          <a:cs typeface="Libre Franklin"/>
                          <a:sym typeface="Libre Franklin"/>
                        </a:rPr>
                        <a:t>Description</a:t>
                      </a:r>
                      <a:endParaRPr b="1" sz="16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r>
              <a:tr h="950075">
                <a:tc>
                  <a:txBody>
                    <a:bodyPr/>
                    <a:lstStyle/>
                    <a:p>
                      <a:pPr indent="0" lvl="0" marL="0" marR="0" rtl="0" algn="l">
                        <a:lnSpc>
                          <a:spcPct val="114000"/>
                        </a:lnSpc>
                        <a:spcBef>
                          <a:spcPts val="0"/>
                        </a:spcBef>
                        <a:spcAft>
                          <a:spcPts val="0"/>
                        </a:spcAft>
                        <a:buClr>
                          <a:srgbClr val="000000"/>
                        </a:buClr>
                        <a:buSzPts val="1100"/>
                        <a:buFont typeface="Arial"/>
                        <a:buNone/>
                      </a:pPr>
                      <a:r>
                        <a:rPr b="1" lang="en-US" sz="1500" u="none" cap="none" strike="noStrike">
                          <a:solidFill>
                            <a:srgbClr val="000000"/>
                          </a:solidFill>
                          <a:latin typeface="Libre Franklin"/>
                          <a:ea typeface="Libre Franklin"/>
                          <a:cs typeface="Libre Franklin"/>
                          <a:sym typeface="Libre Franklin"/>
                        </a:rPr>
                        <a:t>De-risking Pay-As-You-Go (PAYGO) Solar Home Systems</a:t>
                      </a:r>
                      <a:endParaRPr b="1" sz="15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b="1" lang="en-US" sz="1500" u="none" cap="none" strike="noStrike">
                          <a:solidFill>
                            <a:srgbClr val="000000"/>
                          </a:solidFill>
                          <a:latin typeface="Libre Franklin"/>
                          <a:ea typeface="Libre Franklin"/>
                          <a:cs typeface="Libre Franklin"/>
                          <a:sym typeface="Libre Franklin"/>
                        </a:rPr>
                        <a:t>(SHS) in Uganda</a:t>
                      </a:r>
                      <a:endParaRPr b="1"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latin typeface="Libre Franklin"/>
                          <a:ea typeface="Libre Franklin"/>
                          <a:cs typeface="Libre Franklin"/>
                          <a:sym typeface="Libre Franklin"/>
                        </a:rPr>
                        <a:t>Completed (2018-2020)</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latin typeface="Libre Franklin"/>
                          <a:ea typeface="Libre Franklin"/>
                          <a:cs typeface="Libre Franklin"/>
                          <a:sym typeface="Libre Franklin"/>
                        </a:rPr>
                        <a:t>USAID/Power Africa, Green Powered Technology and Energy4Impact</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 4,137 solar home system sold;</a:t>
                      </a:r>
                      <a:endParaRPr sz="15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Employed 285 refugees and host community members</a:t>
                      </a:r>
                      <a:endParaRPr sz="15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extLst>
                            <a:ext uri="http://customooxmlschemas.google.com/">
                              <go:slidesCustomData xmlns:go="http://customooxmlschemas.google.com/" textRoundtripDataId="0"/>
                            </a:ext>
                          </a:extLst>
                        </a:rPr>
                        <a:t>$704,121 </a:t>
                      </a:r>
                      <a:r>
                        <a:rPr lang="en-US" sz="1500" u="none" cap="none" strike="noStrike">
                          <a:solidFill>
                            <a:srgbClr val="000000"/>
                          </a:solidFill>
                          <a:latin typeface="Libre Franklin"/>
                          <a:ea typeface="Libre Franklin"/>
                          <a:cs typeface="Libre Franklin"/>
                          <a:sym typeface="Libre Franklin"/>
                        </a:rPr>
                        <a:t>from USAID/Power Africa</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-Motivated by SCC, grants given to three SHS companies to begin sales in Kiryandongo and Rwamwanja settlements in Uganda: BrightLife, Fenix and SolarNow</a:t>
                      </a:r>
                      <a:endParaRPr sz="15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-All 3 grantees are continuing sales in settlements (two companies: PAYGO, one: cash-based until PAYGO repayments are collected)</a:t>
                      </a:r>
                      <a:endParaRPr sz="15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-Lessons learned shared with SCC community via webinar and pilot playbook</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r>
              <a:tr h="950075">
                <a:tc>
                  <a:txBody>
                    <a:bodyPr/>
                    <a:lstStyle/>
                    <a:p>
                      <a:pPr indent="0" lvl="0" marL="0" marR="0" rtl="0" algn="l">
                        <a:lnSpc>
                          <a:spcPct val="114000"/>
                        </a:lnSpc>
                        <a:spcBef>
                          <a:spcPts val="0"/>
                        </a:spcBef>
                        <a:spcAft>
                          <a:spcPts val="0"/>
                        </a:spcAft>
                        <a:buClr>
                          <a:srgbClr val="000000"/>
                        </a:buClr>
                        <a:buSzPts val="1100"/>
                        <a:buFont typeface="Arial"/>
                        <a:buNone/>
                      </a:pPr>
                      <a:r>
                        <a:rPr b="1" lang="en-US" sz="1500" u="none" cap="none" strike="noStrike">
                          <a:solidFill>
                            <a:srgbClr val="000000"/>
                          </a:solidFill>
                          <a:latin typeface="Libre Franklin"/>
                          <a:ea typeface="Libre Franklin"/>
                          <a:cs typeface="Libre Franklin"/>
                          <a:sym typeface="Libre Franklin"/>
                        </a:rPr>
                        <a:t>U.S. African Development Foundation (USADF) SCC Grant Window</a:t>
                      </a:r>
                      <a:endParaRPr b="1"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Ongoing (2019-present)</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USAID/Power Africa, USADF, EDP Renewables</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1,155 connectivity, 775 digital tools and 11,521 energy beneficiaries</a:t>
                      </a:r>
                      <a:r>
                        <a:rPr lang="en-US" sz="1500" u="none" cap="none" strike="noStrike">
                          <a:latin typeface="Libre Franklin"/>
                          <a:ea typeface="Libre Franklin"/>
                          <a:cs typeface="Libre Franklin"/>
                          <a:sym typeface="Libre Franklin"/>
                        </a:rPr>
                        <a:t>;</a:t>
                      </a:r>
                      <a:endParaRPr sz="1500" u="none" cap="none" strike="noStrike">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1,995 jobs created</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$750,000 from USADF/Power </a:t>
                      </a:r>
                      <a:r>
                        <a:rPr lang="en-US" sz="1500" u="none" cap="none" strike="noStrike">
                          <a:latin typeface="Libre Franklin"/>
                          <a:ea typeface="Libre Franklin"/>
                          <a:cs typeface="Libre Franklin"/>
                          <a:sym typeface="Libre Franklin"/>
                        </a:rPr>
                        <a:t>Africa </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-Motivated by SCC, grants provided by USADF to empower 7 local </a:t>
                      </a:r>
                      <a:r>
                        <a:rPr lang="en-US" sz="1500" u="none" cap="none" strike="noStrike">
                          <a:solidFill>
                            <a:srgbClr val="000000"/>
                          </a:solidFill>
                          <a:latin typeface="Libre Franklin"/>
                          <a:ea typeface="Libre Franklin"/>
                          <a:cs typeface="Libre Franklin"/>
                          <a:sym typeface="Libre Franklin"/>
                          <a:extLst>
                            <a:ext uri="http://customooxmlschemas.google.com/">
                              <go:slidesCustomData xmlns:go="http://customooxmlschemas.google.com/" textRoundtripDataId="1"/>
                            </a:ext>
                          </a:extLst>
                        </a:rPr>
                        <a:t>business</a:t>
                      </a:r>
                      <a:r>
                        <a:rPr lang="en-US" sz="1500" u="none" cap="none" strike="noStrike">
                          <a:solidFill>
                            <a:srgbClr val="000000"/>
                          </a:solidFill>
                          <a:latin typeface="Libre Franklin"/>
                          <a:ea typeface="Libre Franklin"/>
                          <a:cs typeface="Libre Franklin"/>
                          <a:sym typeface="Libre Franklin"/>
                        </a:rPr>
                        <a:t>es to address energy challenges and sustain operations in 5 refugee settlements and host communities in Kenya and Uganda</a:t>
                      </a:r>
                      <a:endParaRPr sz="1500" u="none" cap="none" strike="noStrike">
                        <a:solidFill>
                          <a:srgbClr val="000000"/>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100"/>
                        <a:buFont typeface="Arial"/>
                        <a:buNone/>
                      </a:pPr>
                      <a:r>
                        <a:rPr lang="en-US" sz="1500" u="none" cap="none" strike="noStrike">
                          <a:solidFill>
                            <a:srgbClr val="000000"/>
                          </a:solidFill>
                          <a:latin typeface="Libre Franklin"/>
                          <a:ea typeface="Libre Franklin"/>
                          <a:cs typeface="Libre Franklin"/>
                          <a:sym typeface="Libre Franklin"/>
                        </a:rPr>
                        <a:t>-Projects range from mini-grids for ICT services and electricity to SHS for lighting, charging phones and providing electricity for stores</a:t>
                      </a:r>
                      <a:endParaRPr sz="15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r>
            </a:tbl>
          </a:graphicData>
        </a:graphic>
      </p:graphicFrame>
      <p:sp>
        <p:nvSpPr>
          <p:cNvPr id="144" name="Google Shape;144;ge8e3db63b2_0_70"/>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SCC Projects </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486ff3e901_0_0"/>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sp>
        <p:nvSpPr>
          <p:cNvPr id="151" name="Google Shape;151;g2486ff3e901_0_0"/>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graphicFrame>
        <p:nvGraphicFramePr>
          <p:cNvPr id="152" name="Google Shape;152;g2486ff3e901_0_0"/>
          <p:cNvGraphicFramePr/>
          <p:nvPr/>
        </p:nvGraphicFramePr>
        <p:xfrm>
          <a:off x="248138" y="1051350"/>
          <a:ext cx="3000000" cy="3000000"/>
        </p:xfrm>
        <a:graphic>
          <a:graphicData uri="http://schemas.openxmlformats.org/drawingml/2006/table">
            <a:tbl>
              <a:tblPr>
                <a:noFill/>
                <a:tableStyleId>{98505815-7A50-49FD-8AE9-ABA441E06150}</a:tableStyleId>
              </a:tblPr>
              <a:tblGrid>
                <a:gridCol w="1208100"/>
                <a:gridCol w="1242300"/>
                <a:gridCol w="1428250"/>
                <a:gridCol w="1340000"/>
                <a:gridCol w="1249225"/>
                <a:gridCol w="5169150"/>
              </a:tblGrid>
              <a:tr h="311650">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Pilot</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Status</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Partners</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Impact</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Funding</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200" u="none" cap="none" strike="noStrike">
                          <a:solidFill>
                            <a:srgbClr val="FFFFFF"/>
                          </a:solidFill>
                          <a:latin typeface="Libre Franklin"/>
                          <a:ea typeface="Libre Franklin"/>
                          <a:cs typeface="Libre Franklin"/>
                          <a:sym typeface="Libre Franklin"/>
                        </a:rPr>
                        <a:t>Description</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r>
              <a:tr h="950075">
                <a:tc>
                  <a:txBody>
                    <a:bodyPr/>
                    <a:lstStyle/>
                    <a:p>
                      <a:pPr indent="0" lvl="0" marL="0" marR="0" rtl="0" algn="l">
                        <a:lnSpc>
                          <a:spcPct val="100000"/>
                        </a:lnSpc>
                        <a:spcBef>
                          <a:spcPts val="0"/>
                        </a:spcBef>
                        <a:spcAft>
                          <a:spcPts val="0"/>
                        </a:spcAft>
                        <a:buClr>
                          <a:srgbClr val="000000"/>
                        </a:buClr>
                        <a:buSzPts val="1100"/>
                        <a:buFont typeface="Arial"/>
                        <a:buNone/>
                      </a:pPr>
                      <a:r>
                        <a:rPr b="1" lang="en-US" sz="1900" u="none" cap="none" strike="noStrike">
                          <a:solidFill>
                            <a:srgbClr val="000000"/>
                          </a:solidFill>
                          <a:latin typeface="Libre Franklin"/>
                          <a:ea typeface="Libre Franklin"/>
                          <a:cs typeface="Libre Franklin"/>
                          <a:sym typeface="Libre Franklin"/>
                        </a:rPr>
                        <a:t>Rwamwanja mini-grids</a:t>
                      </a:r>
                      <a:endParaRPr b="1"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Planned</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USAID/</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Power Africa</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TBD</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900" u="none" cap="none" strike="noStrike">
                          <a:latin typeface="Libre Franklin"/>
                          <a:ea typeface="Libre Franklin"/>
                          <a:cs typeface="Libre Franklin"/>
                          <a:sym typeface="Libre Franklin"/>
                        </a:rPr>
                        <a:t>$</a:t>
                      </a:r>
                      <a:r>
                        <a:rPr lang="en-US" sz="1900" u="none" cap="none" strike="noStrike">
                          <a:solidFill>
                            <a:srgbClr val="000000"/>
                          </a:solidFill>
                          <a:latin typeface="Libre Franklin"/>
                          <a:ea typeface="Libre Franklin"/>
                          <a:cs typeface="Libre Franklin"/>
                          <a:sym typeface="Libre Franklin"/>
                        </a:rPr>
                        <a:t>1</a:t>
                      </a:r>
                      <a:r>
                        <a:rPr lang="en-US" sz="1900">
                          <a:latin typeface="Libre Franklin"/>
                          <a:ea typeface="Libre Franklin"/>
                          <a:cs typeface="Libre Franklin"/>
                          <a:sym typeface="Libre Franklin"/>
                        </a:rPr>
                        <a:t>M+</a:t>
                      </a:r>
                      <a:r>
                        <a:rPr lang="en-US" sz="1900" u="none" cap="none" strike="noStrike">
                          <a:solidFill>
                            <a:srgbClr val="000000"/>
                          </a:solidFill>
                          <a:latin typeface="Libre Franklin"/>
                          <a:ea typeface="Libre Franklin"/>
                          <a:cs typeface="Libre Franklin"/>
                          <a:sym typeface="Libre Franklin"/>
                        </a:rPr>
                        <a:t> from Power Africa</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-Grants and technical support for mini-grid project in </a:t>
                      </a:r>
                      <a:r>
                        <a:rPr lang="en-US" sz="1900" u="none" cap="none" strike="noStrike">
                          <a:latin typeface="Libre Franklin"/>
                          <a:ea typeface="Libre Franklin"/>
                          <a:cs typeface="Libre Franklin"/>
                          <a:sym typeface="Libre Franklin"/>
                        </a:rPr>
                        <a:t>Uganda</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-Finalizing implementation mechanism</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100"/>
                        <a:buFont typeface="Arial"/>
                        <a:buNone/>
                      </a:pPr>
                      <a:r>
                        <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r>
              <a:tr h="950075">
                <a:tc>
                  <a:txBody>
                    <a:bodyPr/>
                    <a:lstStyle/>
                    <a:p>
                      <a:pPr indent="0" lvl="0" marL="0" marR="0" rtl="0" algn="l">
                        <a:lnSpc>
                          <a:spcPct val="114000"/>
                        </a:lnSpc>
                        <a:spcBef>
                          <a:spcPts val="0"/>
                        </a:spcBef>
                        <a:spcAft>
                          <a:spcPts val="0"/>
                        </a:spcAft>
                        <a:buClr>
                          <a:srgbClr val="000000"/>
                        </a:buClr>
                        <a:buSzPts val="1100"/>
                        <a:buFont typeface="Arial"/>
                        <a:buNone/>
                      </a:pPr>
                      <a:r>
                        <a:rPr b="1" lang="en-US" sz="1900" u="none" cap="none" strike="noStrike">
                          <a:solidFill>
                            <a:srgbClr val="000000"/>
                          </a:solidFill>
                          <a:latin typeface="Libre Franklin"/>
                          <a:ea typeface="Libre Franklin"/>
                          <a:cs typeface="Libre Franklin"/>
                          <a:sym typeface="Libre Franklin"/>
                        </a:rPr>
                        <a:t>SCC Innovation Fund (</a:t>
                      </a:r>
                      <a:r>
                        <a:rPr b="1" lang="en-US" sz="1900" u="none" cap="none" strike="noStrike">
                          <a:solidFill>
                            <a:srgbClr val="000000"/>
                          </a:solidFill>
                          <a:latin typeface="Libre Franklin"/>
                          <a:ea typeface="Libre Franklin"/>
                          <a:cs typeface="Libre Franklin"/>
                          <a:sym typeface="Libre Franklin"/>
                          <a:extLst>
                            <a:ext uri="http://customooxmlschemas.google.com/">
                              <go:slidesCustomData xmlns:go="http://customooxmlschemas.google.com/" textRoundtripDataId="2"/>
                            </a:ext>
                          </a:extLst>
                        </a:rPr>
                        <a:t>SCCIF</a:t>
                      </a:r>
                      <a:r>
                        <a:rPr b="1" lang="en-US" sz="1900" u="none" cap="none" strike="noStrike">
                          <a:solidFill>
                            <a:srgbClr val="000000"/>
                          </a:solidFill>
                          <a:latin typeface="Libre Franklin"/>
                          <a:ea typeface="Libre Franklin"/>
                          <a:cs typeface="Libre Franklin"/>
                          <a:sym typeface="Libre Franklin"/>
                        </a:rPr>
                        <a:t>)</a:t>
                      </a:r>
                      <a:endParaRPr b="1"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900" u="none" cap="none" strike="noStrike">
                          <a:latin typeface="Libre Franklin"/>
                          <a:ea typeface="Libre Franklin"/>
                          <a:cs typeface="Libre Franklin"/>
                          <a:sym typeface="Libre Franklin"/>
                        </a:rPr>
                        <a:t>In process</a:t>
                      </a:r>
                      <a:r>
                        <a:rPr lang="en-US" sz="1900" u="none" cap="none" strike="noStrike">
                          <a:solidFill>
                            <a:srgbClr val="000000"/>
                          </a:solidFill>
                          <a:latin typeface="Libre Franklin"/>
                          <a:ea typeface="Libre Franklin"/>
                          <a:cs typeface="Libre Franklin"/>
                          <a:sym typeface="Libre Franklin"/>
                        </a:rPr>
                        <a:t> (2021-2023)</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900" u="none" cap="none" strike="noStrike">
                          <a:latin typeface="Libre Franklin"/>
                          <a:ea typeface="Libre Franklin"/>
                          <a:cs typeface="Libre Franklin"/>
                          <a:sym typeface="Libre Franklin"/>
                        </a:rPr>
                        <a:t>Grants not yet f</a:t>
                      </a:r>
                      <a:r>
                        <a:rPr lang="en-US" sz="1900">
                          <a:latin typeface="Libre Franklin"/>
                          <a:ea typeface="Libre Franklin"/>
                          <a:cs typeface="Libre Franklin"/>
                          <a:sym typeface="Libre Franklin"/>
                        </a:rPr>
                        <a:t>ully</a:t>
                      </a:r>
                      <a:r>
                        <a:rPr lang="en-US" sz="1900" u="none" cap="none" strike="noStrike">
                          <a:latin typeface="Libre Franklin"/>
                          <a:ea typeface="Libre Franklin"/>
                          <a:cs typeface="Libre Franklin"/>
                          <a:sym typeface="Libre Franklin"/>
                        </a:rPr>
                        <a:t> disbursed </a:t>
                      </a:r>
                      <a:endParaRPr sz="1900" u="none" cap="none" strike="noStrike">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USAID/</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Power Africa, EnDev</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TBD </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Expected: 3,500 households </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$1,00,000 from USAID/ Power Africa </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900" u="none" cap="none" strike="noStrike">
                          <a:solidFill>
                            <a:srgbClr val="000000"/>
                          </a:solidFill>
                          <a:latin typeface="Libre Franklin"/>
                          <a:ea typeface="Libre Franklin"/>
                          <a:cs typeface="Libre Franklin"/>
                          <a:sym typeface="Libre Franklin"/>
                        </a:rPr>
                        <a:t>-</a:t>
                      </a:r>
                      <a:r>
                        <a:rPr lang="en-US" sz="1900">
                          <a:latin typeface="Libre Franklin"/>
                          <a:ea typeface="Libre Franklin"/>
                          <a:cs typeface="Libre Franklin"/>
                          <a:sym typeface="Libre Franklin"/>
                        </a:rPr>
                        <a:t>Six</a:t>
                      </a:r>
                      <a:r>
                        <a:rPr lang="en-US" sz="1900" u="none" cap="none" strike="noStrike">
                          <a:solidFill>
                            <a:srgbClr val="000000"/>
                          </a:solidFill>
                          <a:latin typeface="Libre Franklin"/>
                          <a:ea typeface="Libre Franklin"/>
                          <a:cs typeface="Libre Franklin"/>
                          <a:sym typeface="Libre Franklin"/>
                        </a:rPr>
                        <a:t> consortia including local private companies selected to implement innovative projects in settlements and host communities in Kenya and Uganda</a:t>
                      </a:r>
                      <a:endParaRPr sz="1900" u="none" cap="none" strike="noStrike">
                        <a:solidFill>
                          <a:srgbClr val="000000"/>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100"/>
                        <a:buFont typeface="Arial"/>
                        <a:buNone/>
                      </a:pPr>
                      <a:r>
                        <a:t/>
                      </a:r>
                      <a:endParaRPr sz="19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r>
            </a:tbl>
          </a:graphicData>
        </a:graphic>
      </p:graphicFrame>
      <p:sp>
        <p:nvSpPr>
          <p:cNvPr id="153" name="Google Shape;153;g2486ff3e901_0_0"/>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SCC Projects (continued) </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486ff3e901_0_8"/>
          <p:cNvSpPr txBox="1"/>
          <p:nvPr>
            <p:ph idx="4294967295" type="sldNum"/>
          </p:nvPr>
        </p:nvSpPr>
        <p:spPr>
          <a:xfrm>
            <a:off x="10181167" y="6621463"/>
            <a:ext cx="1704000" cy="162000"/>
          </a:xfrm>
          <a:prstGeom prst="rect">
            <a:avLst/>
          </a:prstGeom>
          <a:noFill/>
          <a:ln>
            <a:noFill/>
          </a:ln>
        </p:spPr>
        <p:txBody>
          <a:bodyPr anchorCtr="0" anchor="t" bIns="0" lIns="91425" spcFirstLastPara="1" rIns="91425" wrap="square" tIns="0">
            <a:noAutofit/>
          </a:bodyPr>
          <a:lstStyle/>
          <a:p>
            <a:pPr indent="0" lvl="0" marL="0" rtl="0" algn="r">
              <a:lnSpc>
                <a:spcPct val="100000"/>
              </a:lnSpc>
              <a:spcBef>
                <a:spcPts val="0"/>
              </a:spcBef>
              <a:spcAft>
                <a:spcPts val="0"/>
              </a:spcAft>
              <a:buClr>
                <a:schemeClr val="dk1"/>
              </a:buClr>
              <a:buSzPts val="800"/>
              <a:buFont typeface="Arial"/>
              <a:buNone/>
            </a:pPr>
            <a:fld id="{00000000-1234-1234-1234-123412341234}" type="slidenum">
              <a:rPr lang="en-US"/>
              <a:t>‹#›</a:t>
            </a:fld>
            <a:endParaRPr/>
          </a:p>
        </p:txBody>
      </p:sp>
      <p:sp>
        <p:nvSpPr>
          <p:cNvPr id="160" name="Google Shape;160;g2486ff3e901_0_8"/>
          <p:cNvSpPr/>
          <p:nvPr/>
        </p:nvSpPr>
        <p:spPr>
          <a:xfrm>
            <a:off x="9265700" y="5348225"/>
            <a:ext cx="2407800" cy="1341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graphicFrame>
        <p:nvGraphicFramePr>
          <p:cNvPr id="161" name="Google Shape;161;g2486ff3e901_0_8"/>
          <p:cNvGraphicFramePr/>
          <p:nvPr/>
        </p:nvGraphicFramePr>
        <p:xfrm>
          <a:off x="277488" y="954113"/>
          <a:ext cx="3000000" cy="3000000"/>
        </p:xfrm>
        <a:graphic>
          <a:graphicData uri="http://schemas.openxmlformats.org/drawingml/2006/table">
            <a:tbl>
              <a:tblPr>
                <a:noFill/>
                <a:tableStyleId>{98505815-7A50-49FD-8AE9-ABA441E06150}</a:tableStyleId>
              </a:tblPr>
              <a:tblGrid>
                <a:gridCol w="1208100"/>
                <a:gridCol w="1198700"/>
                <a:gridCol w="1471850"/>
                <a:gridCol w="1340000"/>
                <a:gridCol w="1249225"/>
                <a:gridCol w="5169150"/>
              </a:tblGrid>
              <a:tr h="311650">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Pilot</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Status</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Partners</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Impact</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latin typeface="Libre Franklin"/>
                          <a:ea typeface="Libre Franklin"/>
                          <a:cs typeface="Libre Franklin"/>
                          <a:sym typeface="Libre Franklin"/>
                        </a:rPr>
                        <a:t>Funding</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200" u="none" cap="none" strike="noStrike">
                          <a:solidFill>
                            <a:srgbClr val="FFFFFF"/>
                          </a:solidFill>
                          <a:latin typeface="Libre Franklin"/>
                          <a:ea typeface="Libre Franklin"/>
                          <a:cs typeface="Libre Franklin"/>
                          <a:sym typeface="Libre Franklin"/>
                        </a:rPr>
                        <a:t>Description</a:t>
                      </a:r>
                      <a:endParaRPr b="1" sz="1200" u="none" cap="none" strike="noStrike">
                        <a:solidFill>
                          <a:srgbClr val="FFFFFF"/>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rgbClr val="335C67"/>
                    </a:solidFill>
                  </a:tcPr>
                </a:tc>
              </a:tr>
              <a:tr h="950075">
                <a:tc>
                  <a:txBody>
                    <a:bodyPr/>
                    <a:lstStyle/>
                    <a:p>
                      <a:pPr indent="0" lvl="0" marL="0" marR="0" rtl="0" algn="l">
                        <a:lnSpc>
                          <a:spcPct val="114000"/>
                        </a:lnSpc>
                        <a:spcBef>
                          <a:spcPts val="0"/>
                        </a:spcBef>
                        <a:spcAft>
                          <a:spcPts val="0"/>
                        </a:spcAft>
                        <a:buClr>
                          <a:srgbClr val="000000"/>
                        </a:buClr>
                        <a:buSzPts val="1100"/>
                        <a:buFont typeface="Arial"/>
                        <a:buNone/>
                      </a:pPr>
                      <a:r>
                        <a:rPr b="1" lang="en-US" sz="1600" u="none" cap="none" strike="noStrike">
                          <a:solidFill>
                            <a:srgbClr val="000000"/>
                          </a:solidFill>
                          <a:latin typeface="Libre Franklin"/>
                          <a:ea typeface="Libre Franklin"/>
                          <a:cs typeface="Libre Franklin"/>
                          <a:sym typeface="Libre Franklin"/>
                        </a:rPr>
                        <a:t>Digital Agents for Energy+</a:t>
                      </a:r>
                      <a:endParaRPr b="1" sz="16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Completed (2018-2021)</a:t>
                      </a:r>
                      <a:endParaRPr sz="16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Mastercard, Norwegian Refugee Council, International Trade Centre and TotalEnergies</a:t>
                      </a:r>
                      <a:endParaRPr sz="16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-47 solar energy products sold</a:t>
                      </a:r>
                      <a:endParaRPr sz="16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-21 agents trained and hired</a:t>
                      </a:r>
                      <a:endParaRPr sz="1600" u="none" cap="none" strike="noStrike">
                        <a:solidFill>
                          <a:srgbClr val="000000"/>
                        </a:solidFill>
                        <a:latin typeface="Libre Franklin"/>
                        <a:ea typeface="Libre Franklin"/>
                        <a:cs typeface="Libre Franklin"/>
                        <a:sym typeface="Libre Franklin"/>
                      </a:endParaRPr>
                    </a:p>
                    <a:p>
                      <a:pPr indent="0" lvl="0" marL="0" marR="0" rtl="0" algn="l">
                        <a:lnSpc>
                          <a:spcPct val="114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-10 agents conducted sales for wholesalers</a:t>
                      </a:r>
                      <a:endParaRPr i="1" sz="16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4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$196,000 from FCDO and +$200,000 mobilized by SCC members</a:t>
                      </a:r>
                      <a:endParaRPr sz="16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-Convened at SCC event, SCC members created training program for refugees and host community members in Kakuma and Kalobeyei in Kenya; focused on selling small solar energy products provided by TotalEnergies</a:t>
                      </a:r>
                      <a:endParaRPr sz="1600" u="none" cap="none" strike="noStrike">
                        <a:solidFill>
                          <a:srgbClr val="000000"/>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-Mastercard served as project manager and assisted in securing grant funding</a:t>
                      </a:r>
                      <a:endParaRPr sz="1600" u="none" cap="none" strike="noStrike">
                        <a:solidFill>
                          <a:srgbClr val="000000"/>
                        </a:solidFill>
                        <a:latin typeface="Libre Franklin"/>
                        <a:ea typeface="Libre Franklin"/>
                        <a:cs typeface="Libre Franklin"/>
                        <a:sym typeface="Libre Franklin"/>
                      </a:endParaRPr>
                    </a:p>
                    <a:p>
                      <a:pPr indent="0" lvl="0" marL="0" marR="0" rtl="0" algn="l">
                        <a:lnSpc>
                          <a:spcPct val="115000"/>
                        </a:lnSpc>
                        <a:spcBef>
                          <a:spcPts val="0"/>
                        </a:spcBef>
                        <a:spcAft>
                          <a:spcPts val="0"/>
                        </a:spcAft>
                        <a:buClr>
                          <a:srgbClr val="000000"/>
                        </a:buClr>
                        <a:buSzPts val="1100"/>
                        <a:buFont typeface="Arial"/>
                        <a:buNone/>
                      </a:pPr>
                      <a:r>
                        <a:rPr lang="en-US" sz="1600" u="none" cap="none" strike="noStrike">
                          <a:solidFill>
                            <a:srgbClr val="000000"/>
                          </a:solidFill>
                          <a:latin typeface="Libre Franklin"/>
                          <a:ea typeface="Libre Franklin"/>
                          <a:cs typeface="Libre Franklin"/>
                          <a:sym typeface="Libre Franklin"/>
                        </a:rPr>
                        <a:t>- Agents and wholesalers were remotely trained on Mastercard’s Digital Agents platform, TotalEnergies products, and entrepreneurship topics</a:t>
                      </a:r>
                      <a:endParaRPr sz="1600" u="none" cap="none" strike="noStrike">
                        <a:solidFill>
                          <a:srgbClr val="000000"/>
                        </a:solidFill>
                        <a:latin typeface="Libre Franklin"/>
                        <a:ea typeface="Libre Franklin"/>
                        <a:cs typeface="Libre Franklin"/>
                        <a:sym typeface="Libre Franklin"/>
                      </a:endParaRPr>
                    </a:p>
                  </a:txBody>
                  <a:tcPr marT="91425" marB="91425" marR="91425" marL="91425">
                    <a:lnL cap="flat" cmpd="sng" w="9525">
                      <a:solidFill>
                        <a:srgbClr val="335C67"/>
                      </a:solidFill>
                      <a:prstDash val="solid"/>
                      <a:round/>
                      <a:headEnd len="sm" w="sm" type="none"/>
                      <a:tailEnd len="sm" w="sm" type="none"/>
                    </a:lnL>
                    <a:lnR cap="flat" cmpd="sng" w="9525">
                      <a:solidFill>
                        <a:srgbClr val="335C67"/>
                      </a:solidFill>
                      <a:prstDash val="solid"/>
                      <a:round/>
                      <a:headEnd len="sm" w="sm" type="none"/>
                      <a:tailEnd len="sm" w="sm" type="none"/>
                    </a:lnR>
                    <a:lnT cap="flat" cmpd="sng" w="9525">
                      <a:solidFill>
                        <a:srgbClr val="335C67"/>
                      </a:solidFill>
                      <a:prstDash val="solid"/>
                      <a:round/>
                      <a:headEnd len="sm" w="sm" type="none"/>
                      <a:tailEnd len="sm" w="sm" type="none"/>
                    </a:lnT>
                    <a:lnB cap="flat" cmpd="sng" w="9525">
                      <a:solidFill>
                        <a:srgbClr val="335C67"/>
                      </a:solidFill>
                      <a:prstDash val="solid"/>
                      <a:round/>
                      <a:headEnd len="sm" w="sm" type="none"/>
                      <a:tailEnd len="sm" w="sm" type="none"/>
                    </a:lnB>
                    <a:solidFill>
                      <a:schemeClr val="accent4"/>
                    </a:solidFill>
                  </a:tcPr>
                </a:tc>
              </a:tr>
            </a:tbl>
          </a:graphicData>
        </a:graphic>
      </p:graphicFrame>
      <p:sp>
        <p:nvSpPr>
          <p:cNvPr id="162" name="Google Shape;162;g2486ff3e901_0_8"/>
          <p:cNvSpPr txBox="1"/>
          <p:nvPr>
            <p:ph type="title"/>
          </p:nvPr>
        </p:nvSpPr>
        <p:spPr>
          <a:xfrm>
            <a:off x="768097" y="463551"/>
            <a:ext cx="9173700" cy="44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b="1" lang="en-US" sz="2800">
                <a:highlight>
                  <a:schemeClr val="lt1"/>
                </a:highlight>
                <a:latin typeface="Libre Franklin"/>
                <a:ea typeface="Libre Franklin"/>
                <a:cs typeface="Libre Franklin"/>
                <a:sym typeface="Libre Franklin"/>
              </a:rPr>
              <a:t>SCC Projects (continued)</a:t>
            </a:r>
            <a:endParaRPr b="1" sz="2800">
              <a:highlight>
                <a:schemeClr val="lt1"/>
              </a:highlight>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SCC">
  <a:themeElements>
    <a:clrScheme name="Custom 1">
      <a:dk1>
        <a:srgbClr val="000000"/>
      </a:dk1>
      <a:lt1>
        <a:srgbClr val="FFFFFF"/>
      </a:lt1>
      <a:dk2>
        <a:srgbClr val="335C67"/>
      </a:dk2>
      <a:lt2>
        <a:srgbClr val="F3F4F0"/>
      </a:lt2>
      <a:accent1>
        <a:srgbClr val="03B5AA"/>
      </a:accent1>
      <a:accent2>
        <a:srgbClr val="F38B20"/>
      </a:accent2>
      <a:accent3>
        <a:srgbClr val="575C55"/>
      </a:accent3>
      <a:accent4>
        <a:srgbClr val="FFCD31"/>
      </a:accent4>
      <a:accent5>
        <a:srgbClr val="B7D5D4"/>
      </a:accent5>
      <a:accent6>
        <a:srgbClr val="F3F4F0"/>
      </a:accent6>
      <a:hlink>
        <a:srgbClr val="03B5AA"/>
      </a:hlink>
      <a:folHlink>
        <a:srgbClr val="B7D5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EBCC84CC81314C8E2AFEA60BD813EC" ma:contentTypeVersion="13" ma:contentTypeDescription="Create a new document." ma:contentTypeScope="" ma:versionID="cb556c38233e44eae0b9bebd5a1672f2">
  <xsd:schema xmlns:xsd="http://www.w3.org/2001/XMLSchema" xmlns:xs="http://www.w3.org/2001/XMLSchema" xmlns:p="http://schemas.microsoft.com/office/2006/metadata/properties" xmlns:ns2="3b21a743-5936-412d-82c7-9d5f03481fad" xmlns:ns3="1525ca41-ac4e-4b0a-b15e-11f6ed75e851" targetNamespace="http://schemas.microsoft.com/office/2006/metadata/properties" ma:root="true" ma:fieldsID="8739014810f8283abae42c4abd6de063" ns2:_="" ns3:_="">
    <xsd:import namespace="3b21a743-5936-412d-82c7-9d5f03481fad"/>
    <xsd:import namespace="1525ca41-ac4e-4b0a-b15e-11f6ed75e8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a743-5936-412d-82c7-9d5f03481f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e85e36-fc34-4d33-be53-5036fe2c979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5ca41-ac4e-4b0a-b15e-11f6ed75e8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ccb3e95-470a-4534-97ce-2acb9d960ee3}" ma:internalName="TaxCatchAll" ma:showField="CatchAllData" ma:web="1525ca41-ac4e-4b0a-b15e-11f6ed75e85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646043-10BF-4B04-97E1-E3924690A1B1}"/>
</file>

<file path=customXml/itemProps2.xml><?xml version="1.0" encoding="utf-8"?>
<ds:datastoreItem xmlns:ds="http://schemas.openxmlformats.org/officeDocument/2006/customXml" ds:itemID="{57610A55-B8CA-473C-9726-71288D02282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2018-09-07T08:30:41Z</dcterms:created>
  <dc:creator>Kilpatrick, Ryan</dc:creator>
</cp:coreProperties>
</file>