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69" r:id="rId2"/>
    <p:sldId id="259" r:id="rId3"/>
    <p:sldId id="263" r:id="rId4"/>
    <p:sldId id="385" r:id="rId5"/>
    <p:sldId id="257" r:id="rId6"/>
    <p:sldId id="367" r:id="rId7"/>
    <p:sldId id="350" r:id="rId8"/>
    <p:sldId id="371" r:id="rId9"/>
    <p:sldId id="368" r:id="rId10"/>
    <p:sldId id="358" r:id="rId11"/>
    <p:sldId id="363"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AB5B3-DFF3-48A1-8CE4-D0F83F56E626}" v="1" dt="2023-06-23T09:37:5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1"/>
    <p:restoredTop sz="96056" autoAdjust="0"/>
  </p:normalViewPr>
  <p:slideViewPr>
    <p:cSldViewPr snapToGrid="0" snapToObjects="1">
      <p:cViewPr varScale="1">
        <p:scale>
          <a:sx n="82" d="100"/>
          <a:sy n="82" d="100"/>
        </p:scale>
        <p:origin x="1083" y="5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Lamb" userId="4c75aa535376648f" providerId="LiveId" clId="{F3CAB5B3-DFF3-48A1-8CE4-D0F83F56E626}"/>
    <pc:docChg chg="custSel delSld modSld">
      <pc:chgData name="Andrew Lamb" userId="4c75aa535376648f" providerId="LiveId" clId="{F3CAB5B3-DFF3-48A1-8CE4-D0F83F56E626}" dt="2023-06-23T09:38:29.583" v="7" actId="47"/>
      <pc:docMkLst>
        <pc:docMk/>
      </pc:docMkLst>
      <pc:sldChg chg="del">
        <pc:chgData name="Andrew Lamb" userId="4c75aa535376648f" providerId="LiveId" clId="{F3CAB5B3-DFF3-48A1-8CE4-D0F83F56E626}" dt="2023-06-23T09:37:57.505" v="0" actId="47"/>
        <pc:sldMkLst>
          <pc:docMk/>
          <pc:sldMk cId="627231030" sldId="256"/>
        </pc:sldMkLst>
      </pc:sldChg>
      <pc:sldChg chg="del">
        <pc:chgData name="Andrew Lamb" userId="4c75aa535376648f" providerId="LiveId" clId="{F3CAB5B3-DFF3-48A1-8CE4-D0F83F56E626}" dt="2023-06-23T09:38:16.212" v="5" actId="47"/>
        <pc:sldMkLst>
          <pc:docMk/>
          <pc:sldMk cId="3210015710" sldId="357"/>
        </pc:sldMkLst>
      </pc:sldChg>
      <pc:sldChg chg="del">
        <pc:chgData name="Andrew Lamb" userId="4c75aa535376648f" providerId="LiveId" clId="{F3CAB5B3-DFF3-48A1-8CE4-D0F83F56E626}" dt="2023-06-23T09:38:29.583" v="7" actId="47"/>
        <pc:sldMkLst>
          <pc:docMk/>
          <pc:sldMk cId="2938778798" sldId="361"/>
        </pc:sldMkLst>
      </pc:sldChg>
      <pc:sldChg chg="del">
        <pc:chgData name="Andrew Lamb" userId="4c75aa535376648f" providerId="LiveId" clId="{F3CAB5B3-DFF3-48A1-8CE4-D0F83F56E626}" dt="2023-06-23T09:38:28.615" v="6" actId="47"/>
        <pc:sldMkLst>
          <pc:docMk/>
          <pc:sldMk cId="2518682233" sldId="366"/>
        </pc:sldMkLst>
      </pc:sldChg>
      <pc:sldChg chg="delSp mod">
        <pc:chgData name="Andrew Lamb" userId="4c75aa535376648f" providerId="LiveId" clId="{F3CAB5B3-DFF3-48A1-8CE4-D0F83F56E626}" dt="2023-06-23T09:38:01.488" v="2" actId="478"/>
        <pc:sldMkLst>
          <pc:docMk/>
          <pc:sldMk cId="2438563913" sldId="369"/>
        </pc:sldMkLst>
        <pc:spChg chg="del">
          <ac:chgData name="Andrew Lamb" userId="4c75aa535376648f" providerId="LiveId" clId="{F3CAB5B3-DFF3-48A1-8CE4-D0F83F56E626}" dt="2023-06-23T09:38:01.488" v="2" actId="478"/>
          <ac:spMkLst>
            <pc:docMk/>
            <pc:sldMk cId="2438563913" sldId="369"/>
            <ac:spMk id="5" creationId="{9C60AD8E-C00B-1ABB-4884-FE2EE90E5147}"/>
          </ac:spMkLst>
        </pc:spChg>
        <pc:picChg chg="del">
          <ac:chgData name="Andrew Lamb" userId="4c75aa535376648f" providerId="LiveId" clId="{F3CAB5B3-DFF3-48A1-8CE4-D0F83F56E626}" dt="2023-06-23T09:37:59.782" v="1" actId="478"/>
          <ac:picMkLst>
            <pc:docMk/>
            <pc:sldMk cId="2438563913" sldId="369"/>
            <ac:picMk id="1026" creationId="{51DDB03F-5A66-97D9-CCC3-98CD0A2E770B}"/>
          </ac:picMkLst>
        </pc:picChg>
      </pc:sldChg>
      <pc:sldChg chg="del">
        <pc:chgData name="Andrew Lamb" userId="4c75aa535376648f" providerId="LiveId" clId="{F3CAB5B3-DFF3-48A1-8CE4-D0F83F56E626}" dt="2023-06-23T09:38:07.122" v="3" actId="47"/>
        <pc:sldMkLst>
          <pc:docMk/>
          <pc:sldMk cId="0" sldId="370"/>
        </pc:sldMkLst>
      </pc:sldChg>
      <pc:sldChg chg="del">
        <pc:chgData name="Andrew Lamb" userId="4c75aa535376648f" providerId="LiveId" clId="{F3CAB5B3-DFF3-48A1-8CE4-D0F83F56E626}" dt="2023-06-23T09:38:09.638" v="4" actId="47"/>
        <pc:sldMkLst>
          <pc:docMk/>
          <pc:sldMk cId="1284615422" sldId="382"/>
        </pc:sldMkLst>
      </pc:sldChg>
      <pc:sldMasterChg chg="delSldLayout">
        <pc:chgData name="Andrew Lamb" userId="4c75aa535376648f" providerId="LiveId" clId="{F3CAB5B3-DFF3-48A1-8CE4-D0F83F56E626}" dt="2023-06-23T09:38:29.583" v="7" actId="47"/>
        <pc:sldMasterMkLst>
          <pc:docMk/>
          <pc:sldMasterMk cId="4254980688" sldId="2147483660"/>
        </pc:sldMasterMkLst>
        <pc:sldLayoutChg chg="del">
          <pc:chgData name="Andrew Lamb" userId="4c75aa535376648f" providerId="LiveId" clId="{F3CAB5B3-DFF3-48A1-8CE4-D0F83F56E626}" dt="2023-06-23T09:38:29.583" v="7" actId="47"/>
          <pc:sldLayoutMkLst>
            <pc:docMk/>
            <pc:sldMasterMk cId="4254980688" sldId="2147483660"/>
            <pc:sldLayoutMk cId="379251710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5CBA1-FD2A-FF47-ACED-C3670D844B1A}"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2C122-2AEA-4C4D-87FD-0FB97AC18064}" type="slidenum">
              <a:rPr lang="en-US" smtClean="0"/>
              <a:t>‹#›</a:t>
            </a:fld>
            <a:endParaRPr lang="en-US"/>
          </a:p>
        </p:txBody>
      </p:sp>
    </p:spTree>
    <p:extLst>
      <p:ext uri="{BB962C8B-B14F-4D97-AF65-F5344CB8AC3E}">
        <p14:creationId xmlns:p14="http://schemas.microsoft.com/office/powerpoint/2010/main" val="397912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CD6AF-0B8C-3137-0626-3BD8FFE18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BA06F-6931-38C7-C7C0-2CC4E6410362}"/>
              </a:ext>
            </a:extLst>
          </p:cNvPr>
          <p:cNvSpPr txBox="1">
            <a:spLocks noGrp="1"/>
          </p:cNvSpPr>
          <p:nvPr>
            <p:ph type="body" sz="quarter" idx="1"/>
          </p:nvPr>
        </p:nvSpPr>
        <p:spPr/>
        <p:txBody>
          <a:bodyPr/>
          <a:lstStyle/>
          <a:p>
            <a:pPr lvl="0"/>
            <a:r>
              <a:rPr lang="en-GB" dirty="0"/>
              <a:t>The Local Procurement Learning Partnership (LPLP)</a:t>
            </a:r>
            <a:r>
              <a:rPr lang="en-GB" b="1" dirty="0"/>
              <a:t> </a:t>
            </a:r>
            <a:r>
              <a:rPr lang="en-GB" dirty="0"/>
              <a:t>is a multi-stakeholder partnership hosted by the Humanitarian Logistics Association. We provide capacity building, technical assistance, information sharing and policy advice to increase the local procurement of humanitarian aid supplies. Partners currently include humanitarian agencies, suppliers and manufacturers, and we aim to make aid more efficient, to build resilience and to support local markets.</a:t>
            </a:r>
          </a:p>
          <a:p>
            <a:pPr lvl="0"/>
            <a:endParaRPr lang="en-GB" dirty="0"/>
          </a:p>
          <a:p>
            <a:pPr lvl="0"/>
            <a:r>
              <a:rPr lang="en-GB" dirty="0"/>
              <a:t>The LPLP is built on the premise that the future of aid is local, and that procurement offers us the opportunity to engage directly with crisis affected populations. This learning partnership will ask us to rethink the way we procure, but also the ways we programme activities and the ways we ascribe value.</a:t>
            </a:r>
          </a:p>
          <a:p>
            <a:pPr lvl="0"/>
            <a:br>
              <a:rPr lang="en-GB" dirty="0"/>
            </a:br>
            <a:endParaRPr lang="en-US" dirty="0">
              <a:latin typeface="Montserrat" pitchFamily="2"/>
            </a:endParaRPr>
          </a:p>
        </p:txBody>
      </p:sp>
      <p:sp>
        <p:nvSpPr>
          <p:cNvPr id="4" name="Slide Number Placeholder 3">
            <a:extLst>
              <a:ext uri="{FF2B5EF4-FFF2-40B4-BE49-F238E27FC236}">
                <a16:creationId xmlns:a16="http://schemas.microsoft.com/office/drawing/2014/main" id="{90571E65-1D18-C023-60C5-9971BACB632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500615-286D-D849-A73B-CED51D57B8AF}"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3022D-26EA-69F7-CA3F-0F7DEAB1C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B0154-DA46-540D-763B-323FB757B072}"/>
              </a:ext>
            </a:extLst>
          </p:cNvPr>
          <p:cNvSpPr txBox="1">
            <a:spLocks noGrp="1"/>
          </p:cNvSpPr>
          <p:nvPr>
            <p:ph type="body" sz="quarter" idx="1"/>
          </p:nvPr>
        </p:nvSpPr>
        <p:spPr/>
        <p:txBody>
          <a:bodyPr/>
          <a:lstStyle/>
          <a:p>
            <a:pPr lvl="1"/>
            <a:endParaRPr lang="en-GB" dirty="0"/>
          </a:p>
        </p:txBody>
      </p:sp>
      <p:sp>
        <p:nvSpPr>
          <p:cNvPr id="4" name="Slide Number Placeholder 3">
            <a:extLst>
              <a:ext uri="{FF2B5EF4-FFF2-40B4-BE49-F238E27FC236}">
                <a16:creationId xmlns:a16="http://schemas.microsoft.com/office/drawing/2014/main" id="{E3F858B0-4B1D-DD30-3A1A-5FE67D703EE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6E3FF6-827B-2141-880F-3D52C3C854E4}"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3022D-26EA-69F7-CA3F-0F7DEAB1C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B0154-DA46-540D-763B-323FB757B072}"/>
              </a:ext>
            </a:extLst>
          </p:cNvPr>
          <p:cNvSpPr txBox="1">
            <a:spLocks noGrp="1"/>
          </p:cNvSpPr>
          <p:nvPr>
            <p:ph type="body" sz="quarter" idx="1"/>
          </p:nvPr>
        </p:nvSpPr>
        <p:spPr/>
        <p:txBody>
          <a:bodyPr/>
          <a:lstStyle/>
          <a:p>
            <a:pPr lvl="1"/>
            <a:endParaRPr lang="en-GB" dirty="0"/>
          </a:p>
        </p:txBody>
      </p:sp>
      <p:sp>
        <p:nvSpPr>
          <p:cNvPr id="4" name="Slide Number Placeholder 3">
            <a:extLst>
              <a:ext uri="{FF2B5EF4-FFF2-40B4-BE49-F238E27FC236}">
                <a16:creationId xmlns:a16="http://schemas.microsoft.com/office/drawing/2014/main" id="{E3F858B0-4B1D-DD30-3A1A-5FE67D703EE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6E3FF6-827B-2141-880F-3D52C3C854E4}" type="slidenum">
              <a:t>4</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5193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latin typeface="Calibri" panose="020F0502020204030204" pitchFamily="34" charset="0"/>
                <a:ea typeface="Times New Roman" panose="02020603050405020304" pitchFamily="18" charset="0"/>
              </a:rPr>
              <a:t>1. We are shipping soap and other relief items around the planet whenever there is a crisis! </a:t>
            </a:r>
            <a:r>
              <a:rPr lang="en-US" sz="1200" dirty="0">
                <a:effectLst/>
                <a:latin typeface="Calibri" panose="020F0502020204030204" pitchFamily="34" charset="0"/>
                <a:ea typeface="Times New Roman" panose="02020603050405020304" pitchFamily="18" charset="0"/>
              </a:rPr>
              <a:t>Growing anger about imports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effectLst/>
                <a:latin typeface="Calibri" panose="020F0502020204030204" pitchFamily="34" charset="0"/>
                <a:ea typeface="Times New Roman" panose="02020603050405020304" pitchFamily="18" charset="0"/>
              </a:rPr>
              <a:t>2. Aid sector must do more with less. The humanitarian aid system now cannot cope with the scale of demand. World’s technology base has changed – the aid sector is out of date. </a:t>
            </a:r>
          </a:p>
          <a:p>
            <a:pPr marL="0" indent="0">
              <a:buFont typeface="+mj-lt"/>
              <a:buNone/>
            </a:pPr>
            <a:r>
              <a:rPr lang="en-US" dirty="0">
                <a:latin typeface="Calibri" panose="020F0502020204030204" pitchFamily="34" charset="0"/>
                <a:ea typeface="Times New Roman" panose="02020603050405020304" pitchFamily="18" charset="0"/>
              </a:rPr>
              <a:t>3. During the pandemic supply chains fail. Everyone needs to become more self reliant.</a:t>
            </a:r>
          </a:p>
          <a:p>
            <a:pPr marL="0" indent="0">
              <a:buFont typeface="+mj-lt"/>
              <a:buNone/>
            </a:pPr>
            <a:r>
              <a:rPr lang="en-US" sz="1200" dirty="0">
                <a:effectLst/>
                <a:latin typeface="Calibri" panose="020F0502020204030204" pitchFamily="34" charset="0"/>
                <a:ea typeface="Times New Roman" panose="02020603050405020304" pitchFamily="18" charset="0"/>
              </a:rPr>
              <a:t>4. New normal is that </a:t>
            </a:r>
            <a:r>
              <a:rPr lang="en-US" dirty="0">
                <a:latin typeface="Calibri" panose="020F0502020204030204" pitchFamily="34" charset="0"/>
                <a:ea typeface="Times New Roman" panose="02020603050405020304" pitchFamily="18" charset="0"/>
              </a:rPr>
              <a:t>global shipping is more expensive and more fragile. Meaning that the most vulnerable people are being left behind. They are the last to receive assistance. </a:t>
            </a:r>
            <a:r>
              <a:rPr lang="en-US" sz="1200" dirty="0">
                <a:effectLst/>
                <a:latin typeface="Calibri" panose="020F0502020204030204" pitchFamily="34" charset="0"/>
                <a:ea typeface="Times New Roman" panose="02020603050405020304" pitchFamily="18" charset="0"/>
              </a:rPr>
              <a:t>Cheaper better and faster to make locally, so Aid funds can go further. </a:t>
            </a:r>
          </a:p>
          <a:p>
            <a:pPr marL="0" indent="0">
              <a:buFont typeface="+mj-lt"/>
              <a:buNone/>
            </a:pPr>
            <a:endParaRPr lang="en-US" sz="1200" dirty="0">
              <a:effectLst/>
              <a:latin typeface="Calibri" panose="020F0502020204030204" pitchFamily="34" charset="0"/>
              <a:ea typeface="Times New Roman" panose="02020603050405020304" pitchFamily="18" charset="0"/>
            </a:endParaRPr>
          </a:p>
          <a:p>
            <a:pPr marL="0" indent="0">
              <a:buFont typeface="+mj-lt"/>
              <a:buNone/>
            </a:pPr>
            <a:r>
              <a:rPr lang="en-US" sz="1200" dirty="0">
                <a:effectLst/>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Local manufacturers have a hard time engaging with aid sector. We have an enormous opportunity. </a:t>
            </a:r>
          </a:p>
          <a:p>
            <a:pPr marL="0" indent="0">
              <a:buFont typeface="+mj-lt"/>
              <a:buNone/>
            </a:pPr>
            <a:r>
              <a:rPr lang="en-US" sz="1200" dirty="0">
                <a:effectLst/>
                <a:latin typeface="Calibri" panose="020F0502020204030204" pitchFamily="34" charset="0"/>
                <a:ea typeface="Times New Roman" panose="02020603050405020304" pitchFamily="18" charset="0"/>
              </a:rPr>
              <a:t>- In</a:t>
            </a:r>
            <a:r>
              <a:rPr lang="en-US" dirty="0">
                <a:latin typeface="Calibri" panose="020F0502020204030204" pitchFamily="34" charset="0"/>
                <a:ea typeface="Times New Roman" panose="02020603050405020304" pitchFamily="18" charset="0"/>
              </a:rPr>
              <a:t>crease resilience, reduce dependency. Factories closed because aid orgs gave free stuff.</a:t>
            </a:r>
          </a:p>
          <a:p>
            <a:pPr marL="0" indent="0">
              <a:buFont typeface="+mj-lt"/>
              <a:buNone/>
            </a:pPr>
            <a:r>
              <a:rPr lang="en-US" sz="1200" dirty="0">
                <a:effectLst/>
                <a:latin typeface="Calibri" panose="020F0502020204030204" pitchFamily="34" charset="0"/>
                <a:ea typeface="Times New Roman" panose="02020603050405020304" pitchFamily="18" charset="0"/>
              </a:rPr>
              <a:t>- Food sector has learned to work with local farmers. We have to do the same with finished products</a:t>
            </a:r>
          </a:p>
          <a:p>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6</a:t>
            </a:fld>
            <a:endParaRPr lang="en-US"/>
          </a:p>
        </p:txBody>
      </p:sp>
    </p:spTree>
    <p:extLst>
      <p:ext uri="{BB962C8B-B14F-4D97-AF65-F5344CB8AC3E}">
        <p14:creationId xmlns:p14="http://schemas.microsoft.com/office/powerpoint/2010/main" val="241735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Times New Roman" panose="02020603050405020304" pitchFamily="18" charset="0"/>
              </a:rPr>
              <a:t>To localize procurement of aid items and capitalize on improved local manufacturing capabilities, two fundamental challenges must be addressed:</a:t>
            </a:r>
            <a:endParaRPr lang="en-GB"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200" dirty="0">
                <a:solidFill>
                  <a:srgbClr val="000000"/>
                </a:solidFill>
                <a:effectLst/>
                <a:latin typeface="Calibri" panose="020F0502020204030204" pitchFamily="34" charset="0"/>
                <a:ea typeface="Times New Roman" panose="02020603050405020304" pitchFamily="18" charset="0"/>
              </a:rPr>
              <a:t>Demand side: How can buyers (donors, governments, international and implementing organizations) be helped to adopt policies and practices to procure locally made supplies?</a:t>
            </a:r>
            <a:endParaRPr lang="en-GB" sz="1200" dirty="0">
              <a:solidFill>
                <a:srgbClr val="000000"/>
              </a:solidFill>
              <a:effectLst/>
              <a:latin typeface="Arial" panose="020B0604020202020204" pitchFamily="34" charset="0"/>
              <a:ea typeface="Times New Roman" panose="02020603050405020304" pitchFamily="18" charset="0"/>
            </a:endParaRPr>
          </a:p>
          <a:p>
            <a:pPr marL="342900" lvl="0" indent="-342900">
              <a:buFont typeface="+mj-lt"/>
              <a:buAutoNum type="arabicPeriod"/>
            </a:pPr>
            <a:r>
              <a:rPr lang="en-US" sz="1200" dirty="0">
                <a:solidFill>
                  <a:srgbClr val="000000"/>
                </a:solidFill>
                <a:effectLst/>
                <a:latin typeface="Calibri" panose="020F0502020204030204" pitchFamily="34" charset="0"/>
                <a:ea typeface="Times New Roman" panose="02020603050405020304" pitchFamily="18" charset="0"/>
              </a:rPr>
              <a:t>Supply side: How can local suppliers and manufacturers prepare to sell to the aid market?</a:t>
            </a:r>
          </a:p>
          <a:p>
            <a:endParaRPr lang="en-GB"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A new system that supports local procurement practices, better suited to local contexts.</a:t>
            </a:r>
          </a:p>
          <a:p>
            <a:r>
              <a:rPr lang="en-GB" sz="1200" dirty="0">
                <a:effectLst/>
                <a:latin typeface="Calibri" panose="020F0502020204030204" pitchFamily="34" charset="0"/>
                <a:ea typeface="Times New Roman" panose="02020603050405020304" pitchFamily="18" charset="0"/>
              </a:rPr>
              <a:t>A neutral [local] entity (comparable to initiatives such as </a:t>
            </a:r>
            <a:r>
              <a:rPr lang="en-GB" sz="1200" dirty="0" err="1">
                <a:effectLst/>
                <a:latin typeface="Calibri" panose="020F0502020204030204" pitchFamily="34" charset="0"/>
                <a:ea typeface="Times New Roman" panose="02020603050405020304" pitchFamily="18" charset="0"/>
              </a:rPr>
              <a:t>CaLP</a:t>
            </a:r>
            <a:r>
              <a:rPr lang="en-GB" sz="1200" dirty="0">
                <a:effectLst/>
                <a:latin typeface="Calibri" panose="020F0502020204030204" pitchFamily="34" charset="0"/>
                <a:ea typeface="Times New Roman" panose="02020603050405020304" pitchFamily="18" charset="0"/>
              </a:rPr>
              <a:t> and Sphere</a:t>
            </a:r>
            <a:r>
              <a:rPr lang="en-GB" sz="1200" dirty="0">
                <a:latin typeface="Calibri" panose="020F0502020204030204" pitchFamily="34" charset="0"/>
                <a:ea typeface="Times New Roman" panose="02020603050405020304" pitchFamily="18" charset="0"/>
              </a:rPr>
              <a:t> ???) with</a:t>
            </a:r>
            <a:r>
              <a:rPr lang="en-GB" sz="1200" dirty="0">
                <a:effectLst/>
                <a:latin typeface="Calibri" panose="020F0502020204030204" pitchFamily="34" charset="0"/>
                <a:ea typeface="Times New Roman" panose="02020603050405020304" pitchFamily="18" charset="0"/>
              </a:rPr>
              <a:t> broad and active membership of donors, agencies and companies to ensure ongoing relevance and support sustainability.</a:t>
            </a:r>
          </a:p>
          <a:p>
            <a:endParaRPr lang="en-GB" sz="1200" i="1" dirty="0">
              <a:effectLst/>
              <a:latin typeface="Calibri" panose="020F0502020204030204" pitchFamily="34" charset="0"/>
            </a:endParaRPr>
          </a:p>
          <a:p>
            <a:r>
              <a:rPr lang="en-GB" sz="1200" i="1" dirty="0">
                <a:effectLst/>
                <a:latin typeface="Calibri" panose="020F0502020204030204" pitchFamily="34" charset="0"/>
              </a:rPr>
              <a:t>To i</a:t>
            </a:r>
            <a:r>
              <a:rPr lang="en-GB" sz="1200" i="1" dirty="0"/>
              <a:t>ncrease local economic development, market quality, response capability and resilience to shocks, aid and public sector buyers buy products that are assessed through the framework [??]</a:t>
            </a:r>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7</a:t>
            </a:fld>
            <a:endParaRPr lang="en-US"/>
          </a:p>
        </p:txBody>
      </p:sp>
    </p:spTree>
    <p:extLst>
      <p:ext uri="{BB962C8B-B14F-4D97-AF65-F5344CB8AC3E}">
        <p14:creationId xmlns:p14="http://schemas.microsoft.com/office/powerpoint/2010/main" val="72596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8</a:t>
            </a:fld>
            <a:endParaRPr lang="en-US"/>
          </a:p>
        </p:txBody>
      </p:sp>
    </p:spTree>
    <p:extLst>
      <p:ext uri="{BB962C8B-B14F-4D97-AF65-F5344CB8AC3E}">
        <p14:creationId xmlns:p14="http://schemas.microsoft.com/office/powerpoint/2010/main" val="209839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1800"/>
              </a:spcAft>
              <a:buClrTx/>
              <a:buSzTx/>
              <a:buFontTx/>
              <a:buNone/>
              <a:tabLst/>
              <a:defRPr/>
            </a:pPr>
            <a:r>
              <a:rPr lang="en-US" sz="1200" b="1"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We </a:t>
            </a:r>
            <a:r>
              <a:rPr lang="en-US" sz="1200" b="1"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E</a:t>
            </a:r>
            <a:r>
              <a:rPr lang="en-US" sz="1200" b="1"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nable System Building </a:t>
            </a:r>
            <a:r>
              <a:rPr lang="en-US" sz="1200" b="0"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 we have (or will have) a Choreographer to lead system building efforts</a:t>
            </a:r>
            <a:endParaRPr lang="en-US" sz="1200" b="1"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457200" marR="0" lvl="1" indent="0" algn="l" defTabSz="914400" rtl="0" eaLnBrk="1" fontAlgn="auto" latinLnBrk="0" hangingPunct="1">
              <a:lnSpc>
                <a:spcPct val="100000"/>
              </a:lnSpc>
              <a:spcBef>
                <a:spcPts val="0"/>
              </a:spcBef>
              <a:spcAft>
                <a:spcPts val="1800"/>
              </a:spcAft>
              <a:buClrTx/>
              <a:buSzTx/>
              <a:buFontTx/>
              <a:buNone/>
              <a:tabLst/>
              <a:defRPr/>
            </a:pPr>
            <a:r>
              <a:rPr lang="en-US" sz="1200" b="1"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We Engage Collaborators</a:t>
            </a:r>
            <a:r>
              <a:rPr lang="en-US" sz="1200" b="1"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200" b="0"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 we bring a diverse range of collaborators to the table, meaning more powerful and successful systems.  </a:t>
            </a:r>
            <a:endParaRPr lang="en-US" sz="1200" b="1"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endParaRPr>
          </a:p>
          <a:p>
            <a:pPr lvl="1">
              <a:spcBef>
                <a:spcPts val="0"/>
              </a:spcBef>
              <a:spcAft>
                <a:spcPts val="1800"/>
              </a:spcAft>
            </a:pPr>
            <a:r>
              <a:rPr lang="en-US" sz="1200" b="1"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We have a Complete Framework </a:t>
            </a:r>
            <a:r>
              <a:rPr lang="en-US" sz="1200" b="0"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 we don’t propose piecemeal projects that won’t deliver working systems.  We provide a practical view of a working future system. </a:t>
            </a:r>
          </a:p>
          <a:p>
            <a:pPr lvl="1">
              <a:spcBef>
                <a:spcPts val="0"/>
              </a:spcBef>
              <a:spcAft>
                <a:spcPts val="1800"/>
              </a:spcAft>
            </a:pPr>
            <a:r>
              <a:rPr lang="en-US" sz="1200" b="1"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Expertise </a:t>
            </a:r>
            <a:r>
              <a:rPr lang="en-US" sz="1200" b="0" i="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 we have seasoned experts from aid, private and academic sectors with hands on experience, which formed the LPLP</a:t>
            </a:r>
          </a:p>
          <a:p>
            <a:pPr lvl="1">
              <a:lnSpc>
                <a:spcPct val="120000"/>
              </a:lnSpc>
              <a:spcBef>
                <a:spcPts val="0"/>
              </a:spcBef>
            </a:pPr>
            <a:endParaRPr lang="en-US"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lvl="1">
              <a:lnSpc>
                <a:spcPct val="120000"/>
              </a:lnSpc>
              <a:spcBef>
                <a:spcPts val="0"/>
              </a:spcBef>
            </a:pPr>
            <a:r>
              <a:rPr lang="en-US" dirty="0">
                <a:effectLst/>
              </a:rPr>
              <a:t>LPLP’s role is primarily advocacy / thought leadership – but tools are needed</a:t>
            </a:r>
          </a:p>
          <a:p>
            <a:pPr lvl="1">
              <a:lnSpc>
                <a:spcPct val="120000"/>
              </a:lnSpc>
              <a:spcBef>
                <a:spcPts val="0"/>
              </a:spcBef>
            </a:pPr>
            <a:r>
              <a:rPr lang="en-US" dirty="0">
                <a:effectLst/>
              </a:rPr>
              <a:t>There is no intent to compete with existing initiatives. </a:t>
            </a:r>
          </a:p>
          <a:p>
            <a:pPr lvl="1">
              <a:lnSpc>
                <a:spcPct val="120000"/>
              </a:lnSpc>
              <a:spcBef>
                <a:spcPts val="0"/>
              </a:spcBef>
            </a:pPr>
            <a:r>
              <a:rPr lang="en-US" dirty="0">
                <a:effectLst/>
              </a:rPr>
              <a:t>Initiatives will seek to fill gaps in learning. </a:t>
            </a:r>
          </a:p>
          <a:p>
            <a:pPr lvl="1">
              <a:lnSpc>
                <a:spcPct val="120000"/>
              </a:lnSpc>
              <a:spcBef>
                <a:spcPts val="0"/>
              </a:spcBef>
            </a:pPr>
            <a:r>
              <a:rPr lang="en-US" dirty="0">
                <a:effectLst/>
              </a:rPr>
              <a:t>Focused activities will be conducted through partners around procurement, manufacturing, co-ops etc. </a:t>
            </a:r>
          </a:p>
          <a:p>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10</a:t>
            </a:fld>
            <a:endParaRPr lang="en-US"/>
          </a:p>
        </p:txBody>
      </p:sp>
    </p:spTree>
    <p:extLst>
      <p:ext uri="{BB962C8B-B14F-4D97-AF65-F5344CB8AC3E}">
        <p14:creationId xmlns:p14="http://schemas.microsoft.com/office/powerpoint/2010/main" val="189230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11</a:t>
            </a:fld>
            <a:endParaRPr lang="en-US"/>
          </a:p>
        </p:txBody>
      </p:sp>
    </p:spTree>
    <p:extLst>
      <p:ext uri="{BB962C8B-B14F-4D97-AF65-F5344CB8AC3E}">
        <p14:creationId xmlns:p14="http://schemas.microsoft.com/office/powerpoint/2010/main" val="197745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46AC8D8-4B41-344F-8A55-BF5E4CCDD72F}" type="datetimeFigureOut">
              <a:rPr lang="en-FR" smtClean="0"/>
              <a:t>06/23/2023</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379256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6AC8D8-4B41-344F-8A55-BF5E4CCDD72F}" type="datetimeFigureOut">
              <a:rPr lang="en-FR" smtClean="0"/>
              <a:t>06/23/2023</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24247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6AC8D8-4B41-344F-8A55-BF5E4CCDD72F}" type="datetimeFigureOut">
              <a:rPr lang="en-FR" smtClean="0"/>
              <a:t>06/23/2023</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217043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6AC8D8-4B41-344F-8A55-BF5E4CCDD72F}" type="datetimeFigureOut">
              <a:rPr lang="en-FR" smtClean="0"/>
              <a:t>06/23/2023</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60985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46AC8D8-4B41-344F-8A55-BF5E4CCDD72F}" type="datetimeFigureOut">
              <a:rPr lang="en-FR" smtClean="0"/>
              <a:t>06/23/2023</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106649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46AC8D8-4B41-344F-8A55-BF5E4CCDD72F}" type="datetimeFigureOut">
              <a:rPr lang="en-FR" smtClean="0"/>
              <a:t>06/23/2023</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315143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46AC8D8-4B41-344F-8A55-BF5E4CCDD72F}" type="datetimeFigureOut">
              <a:rPr lang="en-FR" smtClean="0"/>
              <a:t>06/23/2023</a:t>
            </a:fld>
            <a:endParaRPr lang="en-FR"/>
          </a:p>
        </p:txBody>
      </p:sp>
      <p:sp>
        <p:nvSpPr>
          <p:cNvPr id="8" name="Footer Placeholder 7"/>
          <p:cNvSpPr>
            <a:spLocks noGrp="1"/>
          </p:cNvSpPr>
          <p:nvPr>
            <p:ph type="ftr" sz="quarter" idx="11"/>
          </p:nvPr>
        </p:nvSpPr>
        <p:spPr/>
        <p:txBody>
          <a:bodyPr/>
          <a:lstStyle/>
          <a:p>
            <a:endParaRPr lang="en-FR"/>
          </a:p>
        </p:txBody>
      </p:sp>
      <p:sp>
        <p:nvSpPr>
          <p:cNvPr id="9" name="Slide Number Placeholder 8"/>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385746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46AC8D8-4B41-344F-8A55-BF5E4CCDD72F}" type="datetimeFigureOut">
              <a:rPr lang="en-FR" smtClean="0"/>
              <a:t>06/23/2023</a:t>
            </a:fld>
            <a:endParaRPr lang="en-FR"/>
          </a:p>
        </p:txBody>
      </p:sp>
      <p:sp>
        <p:nvSpPr>
          <p:cNvPr id="4" name="Footer Placeholder 3"/>
          <p:cNvSpPr>
            <a:spLocks noGrp="1"/>
          </p:cNvSpPr>
          <p:nvPr>
            <p:ph type="ftr" sz="quarter" idx="11"/>
          </p:nvPr>
        </p:nvSpPr>
        <p:spPr/>
        <p:txBody>
          <a:bodyPr/>
          <a:lstStyle/>
          <a:p>
            <a:endParaRPr lang="en-FR"/>
          </a:p>
        </p:txBody>
      </p:sp>
      <p:sp>
        <p:nvSpPr>
          <p:cNvPr id="5" name="Slide Number Placeholder 4"/>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167745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AC8D8-4B41-344F-8A55-BF5E4CCDD72F}" type="datetimeFigureOut">
              <a:rPr lang="en-FR" smtClean="0"/>
              <a:t>06/23/2023</a:t>
            </a:fld>
            <a:endParaRPr lang="en-FR"/>
          </a:p>
        </p:txBody>
      </p:sp>
      <p:sp>
        <p:nvSpPr>
          <p:cNvPr id="3" name="Footer Placeholder 2"/>
          <p:cNvSpPr>
            <a:spLocks noGrp="1"/>
          </p:cNvSpPr>
          <p:nvPr>
            <p:ph type="ftr" sz="quarter" idx="11"/>
          </p:nvPr>
        </p:nvSpPr>
        <p:spPr/>
        <p:txBody>
          <a:bodyPr/>
          <a:lstStyle/>
          <a:p>
            <a:endParaRPr lang="en-FR"/>
          </a:p>
        </p:txBody>
      </p:sp>
      <p:sp>
        <p:nvSpPr>
          <p:cNvPr id="4" name="Slide Number Placeholder 3"/>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16545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AC8D8-4B41-344F-8A55-BF5E4CCDD72F}" type="datetimeFigureOut">
              <a:rPr lang="en-FR" smtClean="0"/>
              <a:t>06/23/2023</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25641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AC8D8-4B41-344F-8A55-BF5E4CCDD72F}" type="datetimeFigureOut">
              <a:rPr lang="en-FR" smtClean="0"/>
              <a:t>06/23/2023</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9BD3A795-3BF7-E643-AE22-AFD35734A055}" type="slidenum">
              <a:rPr lang="en-FR" smtClean="0"/>
              <a:t>‹#›</a:t>
            </a:fld>
            <a:endParaRPr lang="en-FR"/>
          </a:p>
        </p:txBody>
      </p:sp>
    </p:spTree>
    <p:extLst>
      <p:ext uri="{BB962C8B-B14F-4D97-AF65-F5344CB8AC3E}">
        <p14:creationId xmlns:p14="http://schemas.microsoft.com/office/powerpoint/2010/main" val="417726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AC8D8-4B41-344F-8A55-BF5E4CCDD72F}" type="datetimeFigureOut">
              <a:rPr lang="en-FR" smtClean="0"/>
              <a:t>06/23/2023</a:t>
            </a:fld>
            <a:endParaRPr lang="en-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3A795-3BF7-E643-AE22-AFD35734A055}" type="slidenum">
              <a:rPr lang="en-FR" smtClean="0"/>
              <a:t>‹#›</a:t>
            </a:fld>
            <a:endParaRPr lang="en-FR"/>
          </a:p>
        </p:txBody>
      </p:sp>
    </p:spTree>
    <p:extLst>
      <p:ext uri="{BB962C8B-B14F-4D97-AF65-F5344CB8AC3E}">
        <p14:creationId xmlns:p14="http://schemas.microsoft.com/office/powerpoint/2010/main" val="4254980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59E5-E923-CBF4-8203-5DCF52FEDBE4}"/>
              </a:ext>
            </a:extLst>
          </p:cNvPr>
          <p:cNvSpPr txBox="1">
            <a:spLocks noGrp="1"/>
          </p:cNvSpPr>
          <p:nvPr>
            <p:ph type="ctrTitle"/>
          </p:nvPr>
        </p:nvSpPr>
        <p:spPr>
          <a:xfrm>
            <a:off x="1265127" y="545896"/>
            <a:ext cx="10219617" cy="568529"/>
          </a:xfrm>
        </p:spPr>
        <p:txBody>
          <a:bodyPr anchorCtr="0">
            <a:normAutofit/>
          </a:bodyPr>
          <a:lstStyle/>
          <a:p>
            <a:pPr lvl="0" algn="r"/>
            <a:r>
              <a:rPr lang="en-GB" sz="3200" dirty="0">
                <a:latin typeface="Montserrat" pitchFamily="2"/>
              </a:rPr>
              <a:t>Local Procurement Learning Partnership (LPLP) </a:t>
            </a:r>
          </a:p>
        </p:txBody>
      </p:sp>
      <p:sp>
        <p:nvSpPr>
          <p:cNvPr id="3" name="Subtitle 2">
            <a:extLst>
              <a:ext uri="{FF2B5EF4-FFF2-40B4-BE49-F238E27FC236}">
                <a16:creationId xmlns:a16="http://schemas.microsoft.com/office/drawing/2014/main" id="{7F4BBDF5-29A2-C39C-C0CC-DB8C2053102D}"/>
              </a:ext>
            </a:extLst>
          </p:cNvPr>
          <p:cNvSpPr txBox="1">
            <a:spLocks noGrp="1"/>
          </p:cNvSpPr>
          <p:nvPr>
            <p:ph type="subTitle" idx="1"/>
          </p:nvPr>
        </p:nvSpPr>
        <p:spPr>
          <a:xfrm>
            <a:off x="2340745" y="2874068"/>
            <a:ext cx="9144000" cy="1655758"/>
          </a:xfrm>
        </p:spPr>
        <p:txBody>
          <a:bodyPr anchorCtr="0"/>
          <a:lstStyle/>
          <a:p>
            <a:pPr lvl="0" algn="r">
              <a:lnSpc>
                <a:spcPct val="70000"/>
              </a:lnSpc>
            </a:pPr>
            <a:br>
              <a:rPr lang="en-GB" dirty="0">
                <a:latin typeface="Montserrat" pitchFamily="2"/>
                <a:cs typeface="Times New Roman" pitchFamily="18"/>
              </a:rPr>
            </a:br>
            <a:endParaRPr lang="en-GB" sz="3200" dirty="0">
              <a:latin typeface="Montserrat" pitchFamily="2"/>
            </a:endParaRPr>
          </a:p>
        </p:txBody>
      </p:sp>
      <p:sp>
        <p:nvSpPr>
          <p:cNvPr id="4" name="Rectangle 6">
            <a:extLst>
              <a:ext uri="{FF2B5EF4-FFF2-40B4-BE49-F238E27FC236}">
                <a16:creationId xmlns:a16="http://schemas.microsoft.com/office/drawing/2014/main" id="{F01C6721-A430-C132-65EE-627BAE373278}"/>
              </a:ext>
            </a:extLst>
          </p:cNvPr>
          <p:cNvSpPr/>
          <p:nvPr/>
        </p:nvSpPr>
        <p:spPr>
          <a:xfrm>
            <a:off x="1647826" y="1685590"/>
            <a:ext cx="9836919" cy="1077218"/>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rgbClr val="000000"/>
                </a:solidFill>
                <a:uFillTx/>
                <a:latin typeface="Montserrat" pitchFamily="2"/>
              </a:rPr>
              <a:t>Introducing the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a:solidFill>
                  <a:srgbClr val="000000"/>
                </a:solidFill>
                <a:uFillTx/>
                <a:latin typeface="Montserrat" pitchFamily="2"/>
              </a:rPr>
              <a:t>Local Procurement Learning Framework</a:t>
            </a:r>
            <a:endParaRPr lang="en-GB" sz="3200" b="1" dirty="0">
              <a:solidFill>
                <a:srgbClr val="000000"/>
              </a:solidFill>
              <a:latin typeface="Montserrat" pitchFamily="2"/>
            </a:endParaRPr>
          </a:p>
        </p:txBody>
      </p:sp>
      <p:pic>
        <p:nvPicPr>
          <p:cNvPr id="6" name="Picture 9" descr="Icon&#10;&#10;Description automatically generated">
            <a:extLst>
              <a:ext uri="{FF2B5EF4-FFF2-40B4-BE49-F238E27FC236}">
                <a16:creationId xmlns:a16="http://schemas.microsoft.com/office/drawing/2014/main" id="{9A50EF9B-E572-0F39-B222-243FD21D15F4}"/>
              </a:ext>
            </a:extLst>
          </p:cNvPr>
          <p:cNvPicPr>
            <a:picLocks noChangeAspect="1"/>
          </p:cNvPicPr>
          <p:nvPr/>
        </p:nvPicPr>
        <p:blipFill>
          <a:blip r:embed="rId2"/>
          <a:stretch>
            <a:fillRect/>
          </a:stretch>
        </p:blipFill>
        <p:spPr>
          <a:xfrm>
            <a:off x="314361" y="4443727"/>
            <a:ext cx="3035295" cy="2120895"/>
          </a:xfrm>
          <a:prstGeom prst="rect">
            <a:avLst/>
          </a:prstGeom>
          <a:noFill/>
          <a:ln cap="flat">
            <a:noFill/>
          </a:ln>
        </p:spPr>
      </p:pic>
      <p:pic>
        <p:nvPicPr>
          <p:cNvPr id="8" name="Picture 12" descr="Logo, company name&#10;&#10;Description automatically generated">
            <a:extLst>
              <a:ext uri="{FF2B5EF4-FFF2-40B4-BE49-F238E27FC236}">
                <a16:creationId xmlns:a16="http://schemas.microsoft.com/office/drawing/2014/main" id="{DC2C77B7-06E7-E345-70E6-7818605DF719}"/>
              </a:ext>
            </a:extLst>
          </p:cNvPr>
          <p:cNvPicPr>
            <a:picLocks noChangeAspect="1"/>
          </p:cNvPicPr>
          <p:nvPr/>
        </p:nvPicPr>
        <p:blipFill>
          <a:blip r:embed="rId3"/>
          <a:stretch>
            <a:fillRect/>
          </a:stretch>
        </p:blipFill>
        <p:spPr>
          <a:xfrm>
            <a:off x="3699351" y="4442063"/>
            <a:ext cx="1985144" cy="1726213"/>
          </a:xfrm>
          <a:prstGeom prst="rect">
            <a:avLst/>
          </a:prstGeom>
          <a:noFill/>
          <a:ln cap="flat">
            <a:noFill/>
          </a:ln>
        </p:spPr>
      </p:pic>
    </p:spTree>
    <p:extLst>
      <p:ext uri="{BB962C8B-B14F-4D97-AF65-F5344CB8AC3E}">
        <p14:creationId xmlns:p14="http://schemas.microsoft.com/office/powerpoint/2010/main" val="243856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7ACE-11DE-DA31-4EAF-B1425F288AFA}"/>
              </a:ext>
            </a:extLst>
          </p:cNvPr>
          <p:cNvSpPr>
            <a:spLocks noGrp="1"/>
          </p:cNvSpPr>
          <p:nvPr>
            <p:ph type="title"/>
          </p:nvPr>
        </p:nvSpPr>
        <p:spPr>
          <a:xfrm>
            <a:off x="821636" y="401481"/>
            <a:ext cx="10548728" cy="775612"/>
          </a:xfrm>
        </p:spPr>
        <p:txBody>
          <a:bodyPr>
            <a:normAutofit/>
          </a:bodyPr>
          <a:lstStyle/>
          <a:p>
            <a:pPr algn="ctr"/>
            <a:r>
              <a:rPr lang="en-US" sz="4000" b="1" dirty="0">
                <a:latin typeface="Helvetica Neue Thin" panose="020B0403020202020204"/>
              </a:rPr>
              <a:t>Why LPLP</a:t>
            </a:r>
          </a:p>
        </p:txBody>
      </p:sp>
      <p:sp>
        <p:nvSpPr>
          <p:cNvPr id="3" name="Content Placeholder 2">
            <a:extLst>
              <a:ext uri="{FF2B5EF4-FFF2-40B4-BE49-F238E27FC236}">
                <a16:creationId xmlns:a16="http://schemas.microsoft.com/office/drawing/2014/main" id="{967646CB-E099-9062-BECD-575726157176}"/>
              </a:ext>
            </a:extLst>
          </p:cNvPr>
          <p:cNvSpPr>
            <a:spLocks noGrp="1"/>
          </p:cNvSpPr>
          <p:nvPr>
            <p:ph idx="1"/>
          </p:nvPr>
        </p:nvSpPr>
        <p:spPr>
          <a:xfrm>
            <a:off x="821636" y="1608666"/>
            <a:ext cx="10578892" cy="4305527"/>
          </a:xfrm>
        </p:spPr>
        <p:txBody>
          <a:bodyPr>
            <a:normAutofit/>
          </a:bodyPr>
          <a:lstStyle/>
          <a:p>
            <a:pPr lvl="1">
              <a:lnSpc>
                <a:spcPct val="120000"/>
              </a:lnSpc>
              <a:spcBef>
                <a:spcPts val="600"/>
              </a:spcBef>
              <a:spcAft>
                <a:spcPts val="600"/>
              </a:spcAft>
            </a:pPr>
            <a:r>
              <a:rPr lang="en-US" sz="2800" b="1"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We </a:t>
            </a:r>
            <a:r>
              <a:rPr lang="en-US" sz="2800" b="1"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E</a:t>
            </a:r>
            <a:r>
              <a:rPr lang="en-US" sz="2800" b="1"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nable System Building </a:t>
            </a:r>
            <a:r>
              <a:rPr lang="en-US" sz="2800"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2800" dirty="0">
                <a:latin typeface="Helvetica Neue Thin" panose="020B0403020202020204" pitchFamily="34" charset="0"/>
                <a:ea typeface="Helvetica Neue Thin" panose="020B0403020202020204" pitchFamily="34" charset="0"/>
                <a:cs typeface="+mj-cs"/>
              </a:rPr>
              <a:t>Network &amp; local access to orchestrate the building and enhancement of a new system</a:t>
            </a:r>
            <a:endParaRPr lang="en-US" sz="2800" b="1" u="none" strike="noStrike"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endParaRPr>
          </a:p>
          <a:p>
            <a:pPr lvl="1">
              <a:lnSpc>
                <a:spcPct val="120000"/>
              </a:lnSpc>
              <a:spcBef>
                <a:spcPts val="600"/>
              </a:spcBef>
              <a:spcAft>
                <a:spcPts val="600"/>
              </a:spcAft>
            </a:pPr>
            <a:r>
              <a:rPr lang="en-US" sz="2800" b="1"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We engage collaborators </a:t>
            </a:r>
            <a:r>
              <a:rPr lang="en-US" sz="2800" dirty="0">
                <a:latin typeface="Helvetica Neue Thin" panose="020B0403020202020204" pitchFamily="34" charset="0"/>
                <a:ea typeface="Helvetica Neue Thin" panose="020B0403020202020204" pitchFamily="34" charset="0"/>
                <a:cs typeface="+mj-cs"/>
              </a:rPr>
              <a:t>- Experience leveraging partners to </a:t>
            </a:r>
            <a:r>
              <a:rPr lang="en-GB" sz="2800" u="sng" dirty="0">
                <a:latin typeface="Helvetica Neue Thin" panose="020B0403020202020204" pitchFamily="34" charset="0"/>
                <a:ea typeface="Helvetica Neue Thin" panose="020B0403020202020204" pitchFamily="34" charset="0"/>
                <a:cs typeface="+mj-cs"/>
              </a:rPr>
              <a:t>work on the system rather than in the system</a:t>
            </a:r>
            <a:endParaRPr lang="en-US" sz="2800" u="sng" dirty="0">
              <a:latin typeface="Helvetica Neue Thin" panose="020B0403020202020204" pitchFamily="34" charset="0"/>
              <a:ea typeface="Helvetica Neue Thin" panose="020B0403020202020204" pitchFamily="34" charset="0"/>
              <a:cs typeface="+mj-cs"/>
            </a:endParaRPr>
          </a:p>
          <a:p>
            <a:pPr lvl="1">
              <a:lnSpc>
                <a:spcPct val="120000"/>
              </a:lnSpc>
              <a:spcBef>
                <a:spcPts val="600"/>
              </a:spcBef>
              <a:spcAft>
                <a:spcPts val="600"/>
              </a:spcAft>
            </a:pPr>
            <a:r>
              <a:rPr lang="en-US" sz="2800" b="1"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We are building a platform with broad reach</a:t>
            </a:r>
          </a:p>
          <a:p>
            <a:pPr lvl="1">
              <a:lnSpc>
                <a:spcPct val="120000"/>
              </a:lnSpc>
              <a:spcBef>
                <a:spcPts val="600"/>
              </a:spcBef>
              <a:spcAft>
                <a:spcPts val="600"/>
              </a:spcAft>
            </a:pPr>
            <a:r>
              <a:rPr lang="en-US" sz="2800" b="1"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We have a Local Procurement Framework</a:t>
            </a:r>
          </a:p>
        </p:txBody>
      </p:sp>
      <p:sp>
        <p:nvSpPr>
          <p:cNvPr id="5" name="Rectangle 4">
            <a:extLst>
              <a:ext uri="{FF2B5EF4-FFF2-40B4-BE49-F238E27FC236}">
                <a16:creationId xmlns:a16="http://schemas.microsoft.com/office/drawing/2014/main" id="{A49E1F3D-0E2D-09D6-C09F-00C539BBD8B3}"/>
              </a:ext>
            </a:extLst>
          </p:cNvPr>
          <p:cNvSpPr/>
          <p:nvPr/>
        </p:nvSpPr>
        <p:spPr>
          <a:xfrm>
            <a:off x="11125200" y="306182"/>
            <a:ext cx="928255" cy="885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E87DED24-62E7-BE33-FA36-A79A186A7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435" y="5914193"/>
            <a:ext cx="1495666" cy="773063"/>
          </a:xfrm>
          <a:prstGeom prst="rect">
            <a:avLst/>
          </a:prstGeom>
        </p:spPr>
      </p:pic>
      <p:pic>
        <p:nvPicPr>
          <p:cNvPr id="8" name="Picture 7" descr="Logo&#10;&#10;Description automatically generated">
            <a:extLst>
              <a:ext uri="{FF2B5EF4-FFF2-40B4-BE49-F238E27FC236}">
                <a16:creationId xmlns:a16="http://schemas.microsoft.com/office/drawing/2014/main" id="{3900D996-4F57-2061-A031-D3486CE21ED0}"/>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1090980" y="5905673"/>
            <a:ext cx="910695" cy="790101"/>
          </a:xfrm>
          <a:prstGeom prst="rect">
            <a:avLst/>
          </a:prstGeom>
        </p:spPr>
      </p:pic>
    </p:spTree>
    <p:extLst>
      <p:ext uri="{BB962C8B-B14F-4D97-AF65-F5344CB8AC3E}">
        <p14:creationId xmlns:p14="http://schemas.microsoft.com/office/powerpoint/2010/main" val="60160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8FBC-7145-13DB-FBDA-54E5188F9929}"/>
              </a:ext>
            </a:extLst>
          </p:cNvPr>
          <p:cNvSpPr>
            <a:spLocks noGrp="1"/>
          </p:cNvSpPr>
          <p:nvPr>
            <p:ph type="title"/>
          </p:nvPr>
        </p:nvSpPr>
        <p:spPr/>
        <p:txBody>
          <a:bodyPr>
            <a:normAutofit/>
          </a:bodyPr>
          <a:lstStyle/>
          <a:p>
            <a:pPr algn="ctr"/>
            <a:r>
              <a:rPr lang="en-US" sz="4000" b="1" dirty="0">
                <a:latin typeface="Helvetica Neue Thin" panose="020B0403020202020204"/>
              </a:rPr>
              <a:t>Sustainability Model</a:t>
            </a:r>
          </a:p>
        </p:txBody>
      </p:sp>
      <p:sp>
        <p:nvSpPr>
          <p:cNvPr id="3" name="Content Placeholder 2">
            <a:extLst>
              <a:ext uri="{FF2B5EF4-FFF2-40B4-BE49-F238E27FC236}">
                <a16:creationId xmlns:a16="http://schemas.microsoft.com/office/drawing/2014/main" id="{CCD95B93-9BC1-90C3-9DC8-09A2C84D89C5}"/>
              </a:ext>
            </a:extLst>
          </p:cNvPr>
          <p:cNvSpPr>
            <a:spLocks noGrp="1"/>
          </p:cNvSpPr>
          <p:nvPr>
            <p:ph idx="1"/>
          </p:nvPr>
        </p:nvSpPr>
        <p:spPr>
          <a:xfrm>
            <a:off x="838200" y="1457033"/>
            <a:ext cx="11049000" cy="4393362"/>
          </a:xfrm>
        </p:spPr>
        <p:txBody>
          <a:bodyPr>
            <a:noAutofit/>
          </a:bodyPr>
          <a:lstStyle/>
          <a:p>
            <a:pPr marL="452438" indent="-452438">
              <a:lnSpc>
                <a:spcPct val="15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Small, nimble and global governing body</a:t>
            </a:r>
          </a:p>
          <a:p>
            <a:pPr marL="452438" indent="-452438">
              <a:lnSpc>
                <a:spcPct val="15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National branches to lead local change</a:t>
            </a:r>
          </a:p>
          <a:p>
            <a:pPr marL="452438" indent="-452438">
              <a:lnSpc>
                <a:spcPct val="15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Complimentary strategic partnerships</a:t>
            </a:r>
          </a:p>
          <a:p>
            <a:pPr marL="452438" indent="-452438">
              <a:lnSpc>
                <a:spcPct val="15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Sustainable income from</a:t>
            </a:r>
          </a:p>
          <a:p>
            <a:pPr marL="909638" lvl="1" indent="-452438">
              <a:lnSpc>
                <a:spcPct val="10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HLA membership fees (several value added services)</a:t>
            </a:r>
          </a:p>
          <a:p>
            <a:pPr marL="909638" lvl="1" indent="-452438">
              <a:lnSpc>
                <a:spcPct val="10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Fees from Global Supplier Register</a:t>
            </a:r>
          </a:p>
          <a:p>
            <a:pPr marL="909638" lvl="1" indent="-452438">
              <a:lnSpc>
                <a:spcPct val="10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Consultancy and training services on Local Procurement</a:t>
            </a:r>
          </a:p>
          <a:p>
            <a:pPr marL="909638" lvl="1" indent="-452438">
              <a:lnSpc>
                <a:spcPct val="10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System Building and Enhancement Project income</a:t>
            </a:r>
          </a:p>
          <a:p>
            <a:pPr marL="909638" lvl="1" indent="-452438">
              <a:lnSpc>
                <a:spcPct val="100000"/>
              </a:lnSpc>
              <a:spcBef>
                <a:spcPct val="0"/>
              </a:spcBef>
            </a:pPr>
            <a:r>
              <a:rPr lang="en-GB" dirty="0">
                <a:solidFill>
                  <a:srgbClr val="222222"/>
                </a:solidFill>
                <a:latin typeface="Helvetica Neue" panose="02000503000000020004" pitchFamily="2" charset="0"/>
                <a:ea typeface="Helvetica Neue" panose="02000503000000020004" pitchFamily="2" charset="0"/>
                <a:cs typeface="Helvetica Neue" panose="02000503000000020004" pitchFamily="2" charset="0"/>
              </a:rPr>
              <a:t>Sponsorship and event (with global media partner)</a:t>
            </a:r>
          </a:p>
        </p:txBody>
      </p:sp>
      <p:sp>
        <p:nvSpPr>
          <p:cNvPr id="5" name="Rectangle 4">
            <a:extLst>
              <a:ext uri="{FF2B5EF4-FFF2-40B4-BE49-F238E27FC236}">
                <a16:creationId xmlns:a16="http://schemas.microsoft.com/office/drawing/2014/main" id="{9D6B1377-4573-719B-A286-6DFC5AF8E5DA}"/>
              </a:ext>
            </a:extLst>
          </p:cNvPr>
          <p:cNvSpPr/>
          <p:nvPr/>
        </p:nvSpPr>
        <p:spPr>
          <a:xfrm>
            <a:off x="11125200" y="306182"/>
            <a:ext cx="928255" cy="885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19024ED0-AECB-9F69-5D20-758BB11F8F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760" y="6061816"/>
            <a:ext cx="1495666" cy="773063"/>
          </a:xfrm>
          <a:prstGeom prst="rect">
            <a:avLst/>
          </a:prstGeom>
        </p:spPr>
      </p:pic>
      <p:pic>
        <p:nvPicPr>
          <p:cNvPr id="8" name="Picture 7" descr="Logo&#10;&#10;Description automatically generated">
            <a:extLst>
              <a:ext uri="{FF2B5EF4-FFF2-40B4-BE49-F238E27FC236}">
                <a16:creationId xmlns:a16="http://schemas.microsoft.com/office/drawing/2014/main" id="{70D1CEA0-7D11-0A51-B149-9B46ADD8DD3C}"/>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1090980" y="5905673"/>
            <a:ext cx="910695" cy="790101"/>
          </a:xfrm>
          <a:prstGeom prst="rect">
            <a:avLst/>
          </a:prstGeom>
        </p:spPr>
      </p:pic>
    </p:spTree>
    <p:extLst>
      <p:ext uri="{BB962C8B-B14F-4D97-AF65-F5344CB8AC3E}">
        <p14:creationId xmlns:p14="http://schemas.microsoft.com/office/powerpoint/2010/main" val="262982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7326-B3CD-2147-81A4-81DDFBC5BB63}"/>
              </a:ext>
            </a:extLst>
          </p:cNvPr>
          <p:cNvSpPr>
            <a:spLocks noGrp="1"/>
          </p:cNvSpPr>
          <p:nvPr>
            <p:ph type="ctrTitle"/>
          </p:nvPr>
        </p:nvSpPr>
        <p:spPr/>
        <p:txBody>
          <a:bodyPr/>
          <a:lstStyle/>
          <a:p>
            <a:br>
              <a:rPr lang="en-FR" dirty="0"/>
            </a:br>
            <a:endParaRPr lang="en-FR" dirty="0"/>
          </a:p>
        </p:txBody>
      </p:sp>
      <p:sp>
        <p:nvSpPr>
          <p:cNvPr id="16" name="Subtitle 15">
            <a:extLst>
              <a:ext uri="{FF2B5EF4-FFF2-40B4-BE49-F238E27FC236}">
                <a16:creationId xmlns:a16="http://schemas.microsoft.com/office/drawing/2014/main" id="{8711E97C-B515-4644-9889-ED6E0FCBFE58}"/>
              </a:ext>
            </a:extLst>
          </p:cNvPr>
          <p:cNvSpPr>
            <a:spLocks noGrp="1"/>
          </p:cNvSpPr>
          <p:nvPr>
            <p:ph type="subTitle" idx="1"/>
          </p:nvPr>
        </p:nvSpPr>
        <p:spPr/>
        <p:txBody>
          <a:bodyPr/>
          <a:lstStyle/>
          <a:p>
            <a:endParaRPr lang="en-FR" dirty="0"/>
          </a:p>
          <a:p>
            <a:endParaRPr lang="en-FR" dirty="0"/>
          </a:p>
        </p:txBody>
      </p:sp>
      <p:pic>
        <p:nvPicPr>
          <p:cNvPr id="5" name="Picture 4" descr="A picture containing plate&#10;&#10;Description automatically generated">
            <a:extLst>
              <a:ext uri="{FF2B5EF4-FFF2-40B4-BE49-F238E27FC236}">
                <a16:creationId xmlns:a16="http://schemas.microsoft.com/office/drawing/2014/main" id="{C639A655-86DA-C444-8505-FCAF8E524807}"/>
              </a:ext>
            </a:extLst>
          </p:cNvPr>
          <p:cNvPicPr>
            <a:picLocks noChangeAspect="1"/>
          </p:cNvPicPr>
          <p:nvPr/>
        </p:nvPicPr>
        <p:blipFill>
          <a:blip r:embed="rId2"/>
          <a:stretch>
            <a:fillRect/>
          </a:stretch>
        </p:blipFill>
        <p:spPr>
          <a:xfrm>
            <a:off x="10340043" y="5111909"/>
            <a:ext cx="1651215" cy="1538544"/>
          </a:xfrm>
          <a:prstGeom prst="rect">
            <a:avLst/>
          </a:prstGeom>
        </p:spPr>
      </p:pic>
      <p:pic>
        <p:nvPicPr>
          <p:cNvPr id="7" name="Picture 6" descr="A picture containing flower, plant&#10;&#10;Description automatically generated">
            <a:extLst>
              <a:ext uri="{FF2B5EF4-FFF2-40B4-BE49-F238E27FC236}">
                <a16:creationId xmlns:a16="http://schemas.microsoft.com/office/drawing/2014/main" id="{5CEF5268-07D3-744A-BCC5-B8114941BB53}"/>
              </a:ext>
            </a:extLst>
          </p:cNvPr>
          <p:cNvPicPr>
            <a:picLocks noChangeAspect="1"/>
          </p:cNvPicPr>
          <p:nvPr/>
        </p:nvPicPr>
        <p:blipFill>
          <a:blip r:embed="rId3"/>
          <a:stretch>
            <a:fillRect/>
          </a:stretch>
        </p:blipFill>
        <p:spPr>
          <a:xfrm>
            <a:off x="234008" y="231792"/>
            <a:ext cx="656993" cy="786770"/>
          </a:xfrm>
          <a:prstGeom prst="rect">
            <a:avLst/>
          </a:prstGeom>
        </p:spPr>
      </p:pic>
      <p:pic>
        <p:nvPicPr>
          <p:cNvPr id="8" name="Picture 7" descr="A picture containing flower, plant&#10;&#10;Description automatically generated">
            <a:extLst>
              <a:ext uri="{FF2B5EF4-FFF2-40B4-BE49-F238E27FC236}">
                <a16:creationId xmlns:a16="http://schemas.microsoft.com/office/drawing/2014/main" id="{9C08487F-2C57-484E-A41B-C29A11E4BCE2}"/>
              </a:ext>
            </a:extLst>
          </p:cNvPr>
          <p:cNvPicPr>
            <a:picLocks noChangeAspect="1"/>
          </p:cNvPicPr>
          <p:nvPr/>
        </p:nvPicPr>
        <p:blipFill>
          <a:blip r:embed="rId3"/>
          <a:stretch>
            <a:fillRect/>
          </a:stretch>
        </p:blipFill>
        <p:spPr>
          <a:xfrm>
            <a:off x="259228" y="5839438"/>
            <a:ext cx="656993" cy="786770"/>
          </a:xfrm>
          <a:prstGeom prst="rect">
            <a:avLst/>
          </a:prstGeom>
        </p:spPr>
      </p:pic>
      <p:pic>
        <p:nvPicPr>
          <p:cNvPr id="14" name="Picture 13" descr="A picture containing flower, plant&#10;&#10;Description automatically generated">
            <a:extLst>
              <a:ext uri="{FF2B5EF4-FFF2-40B4-BE49-F238E27FC236}">
                <a16:creationId xmlns:a16="http://schemas.microsoft.com/office/drawing/2014/main" id="{DC835A8E-00C9-8441-930C-B2A9AE2D0EE7}"/>
              </a:ext>
            </a:extLst>
          </p:cNvPr>
          <p:cNvPicPr>
            <a:picLocks noChangeAspect="1"/>
          </p:cNvPicPr>
          <p:nvPr/>
        </p:nvPicPr>
        <p:blipFill>
          <a:blip r:embed="rId4"/>
          <a:stretch>
            <a:fillRect/>
          </a:stretch>
        </p:blipFill>
        <p:spPr>
          <a:xfrm>
            <a:off x="11235831" y="231792"/>
            <a:ext cx="649922" cy="778301"/>
          </a:xfrm>
          <a:prstGeom prst="rect">
            <a:avLst/>
          </a:prstGeom>
        </p:spPr>
      </p:pic>
      <p:sp>
        <p:nvSpPr>
          <p:cNvPr id="3" name="TextBox 2">
            <a:extLst>
              <a:ext uri="{FF2B5EF4-FFF2-40B4-BE49-F238E27FC236}">
                <a16:creationId xmlns:a16="http://schemas.microsoft.com/office/drawing/2014/main" id="{AD523F86-18AD-0A1A-F971-2BB18720DF75}"/>
              </a:ext>
            </a:extLst>
          </p:cNvPr>
          <p:cNvSpPr txBox="1"/>
          <p:nvPr/>
        </p:nvSpPr>
        <p:spPr>
          <a:xfrm>
            <a:off x="891001" y="2604972"/>
            <a:ext cx="10453939" cy="830997"/>
          </a:xfrm>
          <a:prstGeom prst="rect">
            <a:avLst/>
          </a:prstGeom>
          <a:noFill/>
        </p:spPr>
        <p:txBody>
          <a:bodyPr wrap="square" rtlCol="0">
            <a:spAutoFit/>
          </a:bodyPr>
          <a:lstStyle/>
          <a:p>
            <a:pPr algn="ctr"/>
            <a:r>
              <a:rPr lang="en-US" sz="4800" dirty="0">
                <a:latin typeface="Helvetica Neue Thin"/>
              </a:rPr>
              <a:t>THANK YOU!</a:t>
            </a:r>
          </a:p>
        </p:txBody>
      </p:sp>
      <p:pic>
        <p:nvPicPr>
          <p:cNvPr id="4" name="Picture 3" descr="Logo, company name&#10;&#10;Description automatically generated">
            <a:extLst>
              <a:ext uri="{FF2B5EF4-FFF2-40B4-BE49-F238E27FC236}">
                <a16:creationId xmlns:a16="http://schemas.microsoft.com/office/drawing/2014/main" id="{75031170-A0A6-5BA9-2A9B-03C2457B7A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227" y="5473959"/>
            <a:ext cx="2229288" cy="1152249"/>
          </a:xfrm>
          <a:prstGeom prst="rect">
            <a:avLst/>
          </a:prstGeom>
        </p:spPr>
      </p:pic>
    </p:spTree>
    <p:extLst>
      <p:ext uri="{BB962C8B-B14F-4D97-AF65-F5344CB8AC3E}">
        <p14:creationId xmlns:p14="http://schemas.microsoft.com/office/powerpoint/2010/main" val="428803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ogo&#10;&#10;Description automatically generated with medium confidence">
            <a:extLst>
              <a:ext uri="{FF2B5EF4-FFF2-40B4-BE49-F238E27FC236}">
                <a16:creationId xmlns:a16="http://schemas.microsoft.com/office/drawing/2014/main" id="{3849FAA4-9588-2A9C-563D-3E776736E495}"/>
              </a:ext>
            </a:extLst>
          </p:cNvPr>
          <p:cNvPicPr>
            <a:picLocks noChangeAspect="1"/>
          </p:cNvPicPr>
          <p:nvPr/>
        </p:nvPicPr>
        <p:blipFill>
          <a:blip r:embed="rId3"/>
          <a:srcRect t="67454"/>
          <a:stretch>
            <a:fillRect/>
          </a:stretch>
        </p:blipFill>
        <p:spPr>
          <a:xfrm>
            <a:off x="3898233" y="0"/>
            <a:ext cx="8155222" cy="2872852"/>
          </a:xfrm>
          <a:prstGeom prst="rect">
            <a:avLst/>
          </a:prstGeom>
          <a:noFill/>
          <a:ln cap="flat">
            <a:noFill/>
          </a:ln>
        </p:spPr>
      </p:pic>
      <p:sp>
        <p:nvSpPr>
          <p:cNvPr id="3" name="Title 1">
            <a:extLst>
              <a:ext uri="{FF2B5EF4-FFF2-40B4-BE49-F238E27FC236}">
                <a16:creationId xmlns:a16="http://schemas.microsoft.com/office/drawing/2014/main" id="{9EBD6AC0-369C-43D4-59B5-FF56107FFFCB}"/>
              </a:ext>
            </a:extLst>
          </p:cNvPr>
          <p:cNvSpPr txBox="1"/>
          <p:nvPr/>
        </p:nvSpPr>
        <p:spPr>
          <a:xfrm>
            <a:off x="838203" y="578678"/>
            <a:ext cx="10515600" cy="132555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a:solidFill>
                  <a:srgbClr val="2F5496"/>
                </a:solidFill>
                <a:uFillTx/>
                <a:latin typeface="Montserrat" pitchFamily="2"/>
                <a:cs typeface="Times New Roman" pitchFamily="18"/>
              </a:rPr>
              <a:t>Introduction to the LPLP</a:t>
            </a:r>
            <a:r>
              <a:rPr lang="en-GB" sz="4400" b="0" i="0" u="none" strike="noStrike" kern="1200" cap="none" spc="0" baseline="0">
                <a:solidFill>
                  <a:srgbClr val="000000"/>
                </a:solidFill>
                <a:uFillTx/>
                <a:latin typeface="Calibri Light"/>
              </a:rPr>
              <a:t>	</a:t>
            </a:r>
          </a:p>
        </p:txBody>
      </p:sp>
      <p:sp>
        <p:nvSpPr>
          <p:cNvPr id="4" name="Rectangle 13">
            <a:extLst>
              <a:ext uri="{FF2B5EF4-FFF2-40B4-BE49-F238E27FC236}">
                <a16:creationId xmlns:a16="http://schemas.microsoft.com/office/drawing/2014/main" id="{F30EE0CA-0268-1855-339D-A47BD156352C}"/>
              </a:ext>
            </a:extLst>
          </p:cNvPr>
          <p:cNvSpPr/>
          <p:nvPr/>
        </p:nvSpPr>
        <p:spPr>
          <a:xfrm>
            <a:off x="2247895" y="2076931"/>
            <a:ext cx="8677279" cy="4154984"/>
          </a:xfrm>
          <a:prstGeom prst="rect">
            <a:avLst/>
          </a:prstGeom>
          <a:noFill/>
          <a:ln cap="flat">
            <a:noFill/>
            <a:prstDash val="solid"/>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Multi-stakeholder partnership (join us!)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Hosted by the Humanitarian Logistics Association (HLA)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dirty="0">
                <a:solidFill>
                  <a:srgbClr val="000000"/>
                </a:solidFill>
                <a:latin typeface="Montserrat" pitchFamily="2"/>
              </a:rPr>
              <a:t>HNPW sessions – more and more on local procurement!</a:t>
            </a:r>
            <a:endParaRPr lang="en-GB" sz="2200" b="0" i="0" u="none" strike="noStrike" kern="1200" cap="none" spc="0" baseline="0" dirty="0">
              <a:solidFill>
                <a:srgbClr val="000000"/>
              </a:solidFill>
              <a:uFillTx/>
              <a:latin typeface="Montserrat" pitchFamily="2"/>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dirty="0">
              <a:solidFill>
                <a:srgbClr val="000000"/>
              </a:solidFill>
              <a:uFillTx/>
              <a:latin typeface="Montserrat" pitchFamily="2"/>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Capacity building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Technical assistance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Information sharing &amp; market visibility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Policy advocacy &amp; change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dirty="0">
              <a:solidFill>
                <a:srgbClr val="000000"/>
              </a:solidFill>
              <a:uFillTx/>
              <a:latin typeface="Montserrat" pitchFamily="2"/>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Efficiency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Resilience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Montserrat" pitchFamily="2"/>
              </a:rPr>
              <a:t>Local Markets</a:t>
            </a:r>
            <a:endParaRPr lang="en-US" sz="2200" b="0" i="0" u="none" strike="noStrike" kern="1200" cap="none" spc="0" baseline="0" dirty="0">
              <a:solidFill>
                <a:srgbClr val="000000"/>
              </a:solidFill>
              <a:uFillTx/>
              <a:latin typeface="Montserrat" pitchFamily="2"/>
            </a:endParaRPr>
          </a:p>
        </p:txBody>
      </p:sp>
      <p:pic>
        <p:nvPicPr>
          <p:cNvPr id="5" name="Picture 6" descr="Icon&#10;&#10;Description automatically generated">
            <a:extLst>
              <a:ext uri="{FF2B5EF4-FFF2-40B4-BE49-F238E27FC236}">
                <a16:creationId xmlns:a16="http://schemas.microsoft.com/office/drawing/2014/main" id="{B0FE122C-D8B6-341F-B52A-2B94849254E4}"/>
              </a:ext>
            </a:extLst>
          </p:cNvPr>
          <p:cNvPicPr>
            <a:picLocks noChangeAspect="1"/>
          </p:cNvPicPr>
          <p:nvPr/>
        </p:nvPicPr>
        <p:blipFill>
          <a:blip r:embed="rId4"/>
          <a:stretch>
            <a:fillRect/>
          </a:stretch>
        </p:blipFill>
        <p:spPr>
          <a:xfrm>
            <a:off x="9448796" y="4891838"/>
            <a:ext cx="2368552" cy="1655009"/>
          </a:xfrm>
          <a:prstGeom prst="rect">
            <a:avLst/>
          </a:prstGeom>
          <a:noFill/>
          <a:ln cap="flat">
            <a:noFill/>
          </a:ln>
        </p:spPr>
      </p:pic>
      <p:sp>
        <p:nvSpPr>
          <p:cNvPr id="6" name="Rectangle 7">
            <a:extLst>
              <a:ext uri="{FF2B5EF4-FFF2-40B4-BE49-F238E27FC236}">
                <a16:creationId xmlns:a16="http://schemas.microsoft.com/office/drawing/2014/main" id="{E4CCA28E-F816-0701-0CEE-1C28E024692F}"/>
              </a:ext>
            </a:extLst>
          </p:cNvPr>
          <p:cNvSpPr/>
          <p:nvPr/>
        </p:nvSpPr>
        <p:spPr>
          <a:xfrm>
            <a:off x="847337" y="2252084"/>
            <a:ext cx="1175836" cy="46166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2F5496"/>
                </a:solidFill>
                <a:uFillTx/>
                <a:latin typeface="Montserrat" pitchFamily="2"/>
                <a:cs typeface="Times New Roman" pitchFamily="18"/>
              </a:rPr>
              <a:t>Who?</a:t>
            </a:r>
            <a:endParaRPr lang="en-GB" sz="2400" b="0" i="0" u="none" strike="noStrike" kern="0" cap="none" spc="0" baseline="0">
              <a:solidFill>
                <a:srgbClr val="000000"/>
              </a:solidFill>
              <a:uFillTx/>
              <a:latin typeface="Montserrat" pitchFamily="2"/>
            </a:endParaRPr>
          </a:p>
        </p:txBody>
      </p:sp>
      <p:sp>
        <p:nvSpPr>
          <p:cNvPr id="7" name="Rectangle 8">
            <a:extLst>
              <a:ext uri="{FF2B5EF4-FFF2-40B4-BE49-F238E27FC236}">
                <a16:creationId xmlns:a16="http://schemas.microsoft.com/office/drawing/2014/main" id="{AD286E3A-8FF0-AFD7-39B5-142CE3297BE4}"/>
              </a:ext>
            </a:extLst>
          </p:cNvPr>
          <p:cNvSpPr/>
          <p:nvPr/>
        </p:nvSpPr>
        <p:spPr>
          <a:xfrm>
            <a:off x="838203" y="3733513"/>
            <a:ext cx="1320795" cy="46166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2F5496"/>
                </a:solidFill>
                <a:uFillTx/>
                <a:latin typeface="Montserrat" pitchFamily="2"/>
                <a:cs typeface="Times New Roman" pitchFamily="18"/>
              </a:rPr>
              <a:t>What?</a:t>
            </a:r>
            <a:endParaRPr lang="en-GB" sz="2400" b="0" i="0" u="none" strike="noStrike" kern="0" cap="none" spc="0" baseline="0">
              <a:solidFill>
                <a:srgbClr val="000000"/>
              </a:solidFill>
              <a:uFillTx/>
              <a:latin typeface="Montserrat" pitchFamily="2"/>
            </a:endParaRPr>
          </a:p>
        </p:txBody>
      </p:sp>
      <p:sp>
        <p:nvSpPr>
          <p:cNvPr id="8" name="Rectangle 9">
            <a:extLst>
              <a:ext uri="{FF2B5EF4-FFF2-40B4-BE49-F238E27FC236}">
                <a16:creationId xmlns:a16="http://schemas.microsoft.com/office/drawing/2014/main" id="{531BE0D9-DE80-44DC-1A53-A7E9FEBEFDCC}"/>
              </a:ext>
            </a:extLst>
          </p:cNvPr>
          <p:cNvSpPr/>
          <p:nvPr/>
        </p:nvSpPr>
        <p:spPr>
          <a:xfrm>
            <a:off x="838203" y="5291724"/>
            <a:ext cx="1175836" cy="46166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2F5496"/>
                </a:solidFill>
                <a:uFillTx/>
                <a:latin typeface="Montserrat" pitchFamily="2"/>
                <a:cs typeface="Times New Roman" pitchFamily="18"/>
              </a:rPr>
              <a:t>Why?</a:t>
            </a:r>
            <a:endParaRPr lang="en-GB" sz="2400" b="0" i="0" u="none" strike="noStrike" kern="0" cap="none" spc="0" baseline="0">
              <a:solidFill>
                <a:srgbClr val="000000"/>
              </a:solidFill>
              <a:uFillTx/>
              <a:latin typeface="Montserrat" pitchFamily="2"/>
            </a:endParaRPr>
          </a:p>
        </p:txBody>
      </p:sp>
      <p:pic>
        <p:nvPicPr>
          <p:cNvPr id="9" name="Picture 8" descr="Logo, company name&#10;&#10;Description automatically generated">
            <a:extLst>
              <a:ext uri="{FF2B5EF4-FFF2-40B4-BE49-F238E27FC236}">
                <a16:creationId xmlns:a16="http://schemas.microsoft.com/office/drawing/2014/main" id="{D6879DC2-9D11-16A7-FBC6-DB319933C9E8}"/>
              </a:ext>
            </a:extLst>
          </p:cNvPr>
          <p:cNvPicPr>
            <a:picLocks noChangeAspect="1"/>
          </p:cNvPicPr>
          <p:nvPr/>
        </p:nvPicPr>
        <p:blipFill>
          <a:blip r:embed="rId5"/>
          <a:stretch>
            <a:fillRect/>
          </a:stretch>
        </p:blipFill>
        <p:spPr>
          <a:xfrm>
            <a:off x="7562850" y="4913800"/>
            <a:ext cx="1714430" cy="149080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Logo&#10;&#10;Description automatically generated with medium confidence">
            <a:extLst>
              <a:ext uri="{FF2B5EF4-FFF2-40B4-BE49-F238E27FC236}">
                <a16:creationId xmlns:a16="http://schemas.microsoft.com/office/drawing/2014/main" id="{D43C14D1-EAF1-06B8-95BA-0B20856061A5}"/>
              </a:ext>
            </a:extLst>
          </p:cNvPr>
          <p:cNvPicPr>
            <a:picLocks noChangeAspect="1"/>
          </p:cNvPicPr>
          <p:nvPr/>
        </p:nvPicPr>
        <p:blipFill>
          <a:blip r:embed="rId3"/>
          <a:srcRect l="25686" t="11402" r="795" b="63839"/>
          <a:stretch>
            <a:fillRect/>
          </a:stretch>
        </p:blipFill>
        <p:spPr>
          <a:xfrm>
            <a:off x="0" y="3856573"/>
            <a:ext cx="8915400" cy="3001472"/>
          </a:xfrm>
          <a:prstGeom prst="rect">
            <a:avLst/>
          </a:prstGeom>
          <a:noFill/>
          <a:ln cap="flat">
            <a:noFill/>
          </a:ln>
        </p:spPr>
      </p:pic>
      <p:sp>
        <p:nvSpPr>
          <p:cNvPr id="3" name="Title 1">
            <a:extLst>
              <a:ext uri="{FF2B5EF4-FFF2-40B4-BE49-F238E27FC236}">
                <a16:creationId xmlns:a16="http://schemas.microsoft.com/office/drawing/2014/main" id="{6249EF15-71DE-3BBC-3078-E7017E2A852E}"/>
              </a:ext>
            </a:extLst>
          </p:cNvPr>
          <p:cNvSpPr txBox="1"/>
          <p:nvPr/>
        </p:nvSpPr>
        <p:spPr>
          <a:xfrm>
            <a:off x="838203" y="578678"/>
            <a:ext cx="10515600" cy="132555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dirty="0">
                <a:solidFill>
                  <a:srgbClr val="2F5496"/>
                </a:solidFill>
                <a:uFillTx/>
                <a:latin typeface="Montserrat" pitchFamily="2"/>
                <a:cs typeface="Times New Roman" pitchFamily="18"/>
              </a:rPr>
              <a:t>Previous activities of the LPLP</a:t>
            </a:r>
            <a:r>
              <a:rPr lang="en-GB" sz="4400" b="0" i="0" u="none" strike="noStrike" kern="1200" cap="none" spc="0" baseline="0" dirty="0">
                <a:solidFill>
                  <a:srgbClr val="000000"/>
                </a:solidFill>
                <a:uFillTx/>
                <a:latin typeface="Calibri Light"/>
              </a:rPr>
              <a:t>	</a:t>
            </a:r>
          </a:p>
        </p:txBody>
      </p:sp>
      <p:sp>
        <p:nvSpPr>
          <p:cNvPr id="4" name="Rectangle 6">
            <a:extLst>
              <a:ext uri="{FF2B5EF4-FFF2-40B4-BE49-F238E27FC236}">
                <a16:creationId xmlns:a16="http://schemas.microsoft.com/office/drawing/2014/main" id="{7B95152A-4F6A-B842-B886-BAE57FC335EA}"/>
              </a:ext>
            </a:extLst>
          </p:cNvPr>
          <p:cNvSpPr/>
          <p:nvPr/>
        </p:nvSpPr>
        <p:spPr>
          <a:xfrm>
            <a:off x="838197" y="1682980"/>
            <a:ext cx="7552768" cy="4493538"/>
          </a:xfrm>
          <a:prstGeom prst="rect">
            <a:avLst/>
          </a:prstGeom>
          <a:noFill/>
          <a:ln cap="flat">
            <a:noFill/>
            <a:prstDash val="solid"/>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r>
              <a:rPr lang="en-US" sz="1900" b="1" i="0" u="none" strike="noStrike" kern="1200" cap="none" spc="0" baseline="0" dirty="0">
                <a:solidFill>
                  <a:srgbClr val="000000"/>
                </a:solidFill>
                <a:uFillTx/>
                <a:latin typeface="Montserrat" pitchFamily="2"/>
              </a:rPr>
              <a:t>Research &amp; evidence</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900" b="0" i="0" u="none" strike="noStrike" kern="1200" cap="none" spc="0" baseline="0" dirty="0">
                <a:solidFill>
                  <a:srgbClr val="000000"/>
                </a:solidFill>
                <a:uFillTx/>
                <a:latin typeface="Montserrat" pitchFamily="2"/>
              </a:rPr>
              <a:t>Humanitarian supply chains during Covid-19 – full report</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900" b="0" i="0" u="none" strike="noStrike" kern="1200" cap="none" spc="0" baseline="0" dirty="0">
                <a:solidFill>
                  <a:srgbClr val="000000"/>
                </a:solidFill>
                <a:uFillTx/>
                <a:latin typeface="Montserrat" pitchFamily="2"/>
              </a:rPr>
              <a:t>Localisation in humanitarian logistics – KCL research</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900" dirty="0">
                <a:solidFill>
                  <a:srgbClr val="000000"/>
                </a:solidFill>
                <a:latin typeface="Montserrat" pitchFamily="2"/>
              </a:rPr>
              <a:t>Supplier databases – MIT research</a:t>
            </a:r>
            <a:endParaRPr lang="en-GB" sz="1900" b="0" i="0" u="none" strike="noStrike" kern="1200" cap="none" spc="0" baseline="0" dirty="0">
              <a:solidFill>
                <a:srgbClr val="000000"/>
              </a:solidFill>
              <a:uFillTx/>
              <a:latin typeface="Montserrat"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00" b="0" i="0" u="none" strike="noStrike" kern="1200" cap="none" spc="0" baseline="0" dirty="0">
              <a:solidFill>
                <a:srgbClr val="000000"/>
              </a:solidFill>
              <a:uFillTx/>
              <a:latin typeface="Montserrat" pitchFamily="2"/>
            </a:endParaRPr>
          </a:p>
          <a:p>
            <a:pPr marL="342900" indent="-342900" defTabSz="914400">
              <a:buFont typeface="Arial" panose="020B0604020202020204" pitchFamily="34" charset="0"/>
              <a:buChar char="•"/>
              <a:defRPr sz="1800" b="0" i="0" u="none" strike="noStrike" kern="0" cap="none" spc="0" baseline="0">
                <a:solidFill>
                  <a:srgbClr val="000000"/>
                </a:solidFill>
                <a:uFillTx/>
              </a:defRPr>
            </a:pPr>
            <a:r>
              <a:rPr lang="en-US" sz="1900" b="1" i="0" u="none" strike="noStrike" kern="1200" cap="none" spc="0" baseline="0" dirty="0">
                <a:solidFill>
                  <a:srgbClr val="000000"/>
                </a:solidFill>
                <a:uFillTx/>
                <a:latin typeface="Montserrat" pitchFamily="2"/>
              </a:rPr>
              <a:t>Convening &amp; learning</a:t>
            </a:r>
          </a:p>
          <a:p>
            <a:pPr marL="800100" lvl="1" indent="-342900" defTabSz="914400">
              <a:buFont typeface="Arial" panose="020B0604020202020204" pitchFamily="34" charset="0"/>
              <a:buChar char="•"/>
              <a:defRPr sz="1800" b="0" i="0" u="none" strike="noStrike" kern="0" cap="none" spc="0" baseline="0">
                <a:solidFill>
                  <a:srgbClr val="000000"/>
                </a:solidFill>
                <a:uFillTx/>
              </a:defRPr>
            </a:pPr>
            <a:r>
              <a:rPr lang="en-US" sz="1900" dirty="0">
                <a:solidFill>
                  <a:srgbClr val="000000"/>
                </a:solidFill>
                <a:latin typeface="Montserrat" pitchFamily="2"/>
              </a:rPr>
              <a:t>Local Procurement track at Health &amp; Humanitarian Logistics Conference</a:t>
            </a:r>
          </a:p>
          <a:p>
            <a:pPr marL="800100" lvl="1" indent="-342900" defTabSz="914400">
              <a:buFont typeface="Arial" panose="020B0604020202020204" pitchFamily="34" charset="0"/>
              <a:buChar char="•"/>
              <a:defRPr sz="1800" b="0" i="0" u="none" strike="noStrike" kern="0" cap="none" spc="0" baseline="0">
                <a:solidFill>
                  <a:srgbClr val="000000"/>
                </a:solidFill>
                <a:uFillTx/>
              </a:defRPr>
            </a:pPr>
            <a:endParaRPr lang="en-US" sz="1900" b="0" i="0" u="none" strike="noStrike" kern="1200" cap="none" spc="0" baseline="0" dirty="0">
              <a:solidFill>
                <a:srgbClr val="000000"/>
              </a:solidFill>
              <a:uFillTx/>
              <a:latin typeface="Montserrat" pitchFamily="2"/>
            </a:endParaRPr>
          </a:p>
          <a:p>
            <a:pPr marL="285750" marR="0" lvl="0" indent="-285750" algn="l" defTabSz="914400" rtl="0" fontAlgn="auto" hangingPunct="1">
              <a:lnSpc>
                <a:spcPct val="10000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r>
              <a:rPr lang="en-US" sz="1900" b="1" i="0" u="none" strike="noStrike" kern="1200" cap="none" spc="0" baseline="0" dirty="0">
                <a:solidFill>
                  <a:srgbClr val="000000"/>
                </a:solidFill>
                <a:uFillTx/>
                <a:latin typeface="Montserrat" pitchFamily="2"/>
              </a:rPr>
              <a:t>Fundraising &amp; partnerships</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US" sz="1900" dirty="0">
                <a:solidFill>
                  <a:srgbClr val="000000"/>
                </a:solidFill>
                <a:latin typeface="Montserrat" pitchFamily="2"/>
              </a:rPr>
              <a:t>BHA ecosystem funding bid</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US" sz="1900" i="0" u="none" strike="noStrike" kern="1200" cap="none" spc="0" baseline="0" dirty="0">
                <a:solidFill>
                  <a:srgbClr val="000000"/>
                </a:solidFill>
                <a:uFillTx/>
                <a:latin typeface="Montserrat" pitchFamily="2"/>
              </a:rPr>
              <a:t>South Pacific localization activities – WASH kits</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US" sz="1900" dirty="0">
                <a:solidFill>
                  <a:srgbClr val="000000"/>
                </a:solidFill>
                <a:latin typeface="Montserrat" pitchFamily="2"/>
              </a:rPr>
              <a:t>Steering Committee meetings</a:t>
            </a:r>
            <a:endParaRPr lang="en-US" sz="1900" i="0" u="none" strike="noStrike" kern="1200" cap="none" spc="0" baseline="0" dirty="0">
              <a:solidFill>
                <a:srgbClr val="000000"/>
              </a:solidFill>
              <a:uFillTx/>
              <a:latin typeface="Montserrat" pitchFamily="2"/>
            </a:endParaRPr>
          </a:p>
        </p:txBody>
      </p:sp>
      <p:pic>
        <p:nvPicPr>
          <p:cNvPr id="5" name="Picture 5" descr="Icon&#10;&#10;Description automatically generated">
            <a:extLst>
              <a:ext uri="{FF2B5EF4-FFF2-40B4-BE49-F238E27FC236}">
                <a16:creationId xmlns:a16="http://schemas.microsoft.com/office/drawing/2014/main" id="{ED5B89B8-521D-A97C-DAA5-CA8385B84F13}"/>
              </a:ext>
            </a:extLst>
          </p:cNvPr>
          <p:cNvPicPr>
            <a:picLocks noChangeAspect="1"/>
          </p:cNvPicPr>
          <p:nvPr/>
        </p:nvPicPr>
        <p:blipFill>
          <a:blip r:embed="rId4"/>
          <a:stretch>
            <a:fillRect/>
          </a:stretch>
        </p:blipFill>
        <p:spPr>
          <a:xfrm>
            <a:off x="9448796" y="280071"/>
            <a:ext cx="2368552" cy="1655009"/>
          </a:xfrm>
          <a:prstGeom prst="rect">
            <a:avLst/>
          </a:prstGeom>
          <a:noFill/>
          <a:ln cap="flat">
            <a:noFill/>
          </a:ln>
        </p:spPr>
      </p:pic>
      <p:pic>
        <p:nvPicPr>
          <p:cNvPr id="6" name="Picture 8" descr="Logo, company name&#10;&#10;Description automatically generated">
            <a:extLst>
              <a:ext uri="{FF2B5EF4-FFF2-40B4-BE49-F238E27FC236}">
                <a16:creationId xmlns:a16="http://schemas.microsoft.com/office/drawing/2014/main" id="{4F21734D-0F52-9AD2-9B29-C8EEF561931F}"/>
              </a:ext>
            </a:extLst>
          </p:cNvPr>
          <p:cNvPicPr>
            <a:picLocks noChangeAspect="1"/>
          </p:cNvPicPr>
          <p:nvPr/>
        </p:nvPicPr>
        <p:blipFill>
          <a:blip r:embed="rId5"/>
          <a:stretch>
            <a:fillRect/>
          </a:stretch>
        </p:blipFill>
        <p:spPr>
          <a:xfrm>
            <a:off x="9640500" y="4728636"/>
            <a:ext cx="1985144" cy="1726213"/>
          </a:xfrm>
          <a:prstGeom prst="rect">
            <a:avLst/>
          </a:prstGeom>
          <a:noFill/>
          <a:ln cap="flat">
            <a:noFill/>
          </a:ln>
        </p:spPr>
      </p:pic>
      <p:pic>
        <p:nvPicPr>
          <p:cNvPr id="7" name="Picture 7" descr="A picture containing text, plant&#10;&#10;Description automatically generated">
            <a:extLst>
              <a:ext uri="{FF2B5EF4-FFF2-40B4-BE49-F238E27FC236}">
                <a16:creationId xmlns:a16="http://schemas.microsoft.com/office/drawing/2014/main" id="{CB0591B5-7F41-6372-63FE-A2ECB3915E2F}"/>
              </a:ext>
            </a:extLst>
          </p:cNvPr>
          <p:cNvPicPr>
            <a:picLocks noChangeAspect="1"/>
          </p:cNvPicPr>
          <p:nvPr/>
        </p:nvPicPr>
        <p:blipFill>
          <a:blip r:embed="rId6"/>
          <a:stretch>
            <a:fillRect/>
          </a:stretch>
        </p:blipFill>
        <p:spPr>
          <a:xfrm>
            <a:off x="8737411" y="1935080"/>
            <a:ext cx="3261979" cy="4642849"/>
          </a:xfrm>
          <a:prstGeom prst="rect">
            <a:avLst/>
          </a:prstGeom>
          <a:noFill/>
          <a:ln cap="flat">
            <a:solidFill>
              <a:srgbClr val="98B7BD"/>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Logo&#10;&#10;Description automatically generated with medium confidence">
            <a:extLst>
              <a:ext uri="{FF2B5EF4-FFF2-40B4-BE49-F238E27FC236}">
                <a16:creationId xmlns:a16="http://schemas.microsoft.com/office/drawing/2014/main" id="{D43C14D1-EAF1-06B8-95BA-0B20856061A5}"/>
              </a:ext>
            </a:extLst>
          </p:cNvPr>
          <p:cNvPicPr>
            <a:picLocks noChangeAspect="1"/>
          </p:cNvPicPr>
          <p:nvPr/>
        </p:nvPicPr>
        <p:blipFill>
          <a:blip r:embed="rId3"/>
          <a:srcRect l="25686" t="11402" r="795" b="63839"/>
          <a:stretch>
            <a:fillRect/>
          </a:stretch>
        </p:blipFill>
        <p:spPr>
          <a:xfrm>
            <a:off x="0" y="3856573"/>
            <a:ext cx="8915400" cy="3001472"/>
          </a:xfrm>
          <a:prstGeom prst="rect">
            <a:avLst/>
          </a:prstGeom>
          <a:noFill/>
          <a:ln cap="flat">
            <a:noFill/>
          </a:ln>
        </p:spPr>
      </p:pic>
      <p:sp>
        <p:nvSpPr>
          <p:cNvPr id="3" name="Title 1">
            <a:extLst>
              <a:ext uri="{FF2B5EF4-FFF2-40B4-BE49-F238E27FC236}">
                <a16:creationId xmlns:a16="http://schemas.microsoft.com/office/drawing/2014/main" id="{6249EF15-71DE-3BBC-3078-E7017E2A852E}"/>
              </a:ext>
            </a:extLst>
          </p:cNvPr>
          <p:cNvSpPr txBox="1"/>
          <p:nvPr/>
        </p:nvSpPr>
        <p:spPr>
          <a:xfrm>
            <a:off x="838203" y="578678"/>
            <a:ext cx="10515600" cy="132555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dirty="0">
                <a:solidFill>
                  <a:srgbClr val="2F5496"/>
                </a:solidFill>
                <a:uFillTx/>
                <a:latin typeface="Montserrat" pitchFamily="2"/>
                <a:cs typeface="Times New Roman" pitchFamily="18"/>
              </a:rPr>
              <a:t>Current activities of the LPLP</a:t>
            </a:r>
            <a:r>
              <a:rPr lang="en-GB" sz="4400" b="0" i="0" u="none" strike="noStrike" kern="1200" cap="none" spc="0" baseline="0" dirty="0">
                <a:solidFill>
                  <a:srgbClr val="000000"/>
                </a:solidFill>
                <a:uFillTx/>
                <a:latin typeface="Calibri Light"/>
              </a:rPr>
              <a:t>	</a:t>
            </a:r>
          </a:p>
        </p:txBody>
      </p:sp>
      <p:sp>
        <p:nvSpPr>
          <p:cNvPr id="4" name="Rectangle 6">
            <a:extLst>
              <a:ext uri="{FF2B5EF4-FFF2-40B4-BE49-F238E27FC236}">
                <a16:creationId xmlns:a16="http://schemas.microsoft.com/office/drawing/2014/main" id="{7B95152A-4F6A-B842-B886-BAE57FC335EA}"/>
              </a:ext>
            </a:extLst>
          </p:cNvPr>
          <p:cNvSpPr/>
          <p:nvPr/>
        </p:nvSpPr>
        <p:spPr>
          <a:xfrm>
            <a:off x="838192" y="1935080"/>
            <a:ext cx="10612037" cy="3339376"/>
          </a:xfrm>
          <a:prstGeom prst="rect">
            <a:avLst/>
          </a:prstGeom>
          <a:noFill/>
          <a:ln cap="flat">
            <a:noFill/>
            <a:prstDash val="solid"/>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r>
              <a:rPr lang="en-GB" sz="1900" b="1" i="0" u="none" strike="noStrike" kern="1200" cap="none" spc="0" baseline="0" dirty="0">
                <a:solidFill>
                  <a:srgbClr val="000000"/>
                </a:solidFill>
                <a:uFillTx/>
                <a:latin typeface="Montserrat" pitchFamily="2"/>
              </a:rPr>
              <a:t>Local Procurement Learning Framework</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GB" sz="1900" dirty="0">
                <a:solidFill>
                  <a:srgbClr val="000000"/>
                </a:solidFill>
                <a:latin typeface="Montserrat" pitchFamily="2"/>
              </a:rPr>
              <a:t>H2H Accelerator to kick start system building activities </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GB" sz="1900" dirty="0">
                <a:solidFill>
                  <a:srgbClr val="000000"/>
                </a:solidFill>
                <a:latin typeface="Montserrat" pitchFamily="2"/>
              </a:rPr>
              <a:t>Kenya case study of the framework, focused on health supplies</a:t>
            </a:r>
            <a:endParaRPr lang="en-GB" sz="1900" i="0" u="none" strike="noStrike" kern="1200" cap="none" spc="0" baseline="0" dirty="0">
              <a:solidFill>
                <a:srgbClr val="000000"/>
              </a:solidFill>
              <a:uFillTx/>
              <a:latin typeface="Montserrat" pitchFamily="2"/>
            </a:endParaRP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GB" sz="1900" dirty="0">
                <a:solidFill>
                  <a:srgbClr val="000000"/>
                </a:solidFill>
                <a:latin typeface="Montserrat" pitchFamily="2"/>
              </a:rPr>
              <a:t>Starting work on local manufacturer’s experience</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endParaRPr lang="en-GB" sz="1900" b="1" i="0" u="none" strike="noStrike" kern="1200" cap="none" spc="0" baseline="0" dirty="0">
              <a:solidFill>
                <a:srgbClr val="000000"/>
              </a:solidFill>
              <a:uFillTx/>
              <a:latin typeface="Montserrat" pitchFamily="2"/>
            </a:endParaRPr>
          </a:p>
          <a:p>
            <a:pPr marL="285750" indent="-285750" defTabSz="914400">
              <a:spcAft>
                <a:spcPts val="600"/>
              </a:spcAft>
              <a:buSzPct val="100000"/>
              <a:buFont typeface="Arial" pitchFamily="34"/>
              <a:buChar char="•"/>
              <a:defRPr sz="1800" b="0" i="0" u="none" strike="noStrike" kern="0" cap="none" spc="0" baseline="0">
                <a:solidFill>
                  <a:srgbClr val="000000"/>
                </a:solidFill>
                <a:uFillTx/>
              </a:defRPr>
            </a:pPr>
            <a:r>
              <a:rPr lang="en-US" sz="1900" b="1" i="0" u="none" strike="noStrike" kern="1200" cap="none" spc="0" baseline="0" dirty="0">
                <a:solidFill>
                  <a:srgbClr val="000000"/>
                </a:solidFill>
                <a:uFillTx/>
                <a:latin typeface="Montserrat" pitchFamily="2"/>
              </a:rPr>
              <a:t>“Towards Mass Customization of WASH Kits”</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US" sz="1900" i="0" u="none" strike="noStrike" kern="1200" cap="none" spc="0" baseline="0" dirty="0">
                <a:solidFill>
                  <a:srgbClr val="000000"/>
                </a:solidFill>
                <a:uFillTx/>
                <a:latin typeface="Montserrat" pitchFamily="2"/>
              </a:rPr>
              <a:t>UNICEF-led project supported by Innovation Norway</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US" sz="1900" i="0" u="none" strike="noStrike" kern="1200" cap="none" spc="0" baseline="0" dirty="0">
                <a:solidFill>
                  <a:srgbClr val="000000"/>
                </a:solidFill>
                <a:uFillTx/>
                <a:latin typeface="Montserrat" pitchFamily="2"/>
              </a:rPr>
              <a:t>Overcoming the procurement barriers introduced in the sector by standard kits</a:t>
            </a:r>
          </a:p>
          <a:p>
            <a:pPr marL="742950" lvl="1" indent="-285750" defTabSz="914400">
              <a:spcAft>
                <a:spcPts val="600"/>
              </a:spcAft>
              <a:buSzPct val="100000"/>
              <a:buFont typeface="Arial" pitchFamily="34"/>
              <a:buChar char="•"/>
              <a:defRPr sz="1800" b="0" i="0" u="none" strike="noStrike" kern="0" cap="none" spc="0" baseline="0">
                <a:solidFill>
                  <a:srgbClr val="000000"/>
                </a:solidFill>
                <a:uFillTx/>
              </a:defRPr>
            </a:pPr>
            <a:r>
              <a:rPr lang="en-US" sz="1900" i="0" u="none" strike="noStrike" kern="1200" cap="none" spc="0" baseline="0" dirty="0">
                <a:solidFill>
                  <a:srgbClr val="000000"/>
                </a:solidFill>
                <a:uFillTx/>
                <a:latin typeface="Montserrat" pitchFamily="2"/>
              </a:rPr>
              <a:t>Implementing in Kenya &amp; State of Palestine</a:t>
            </a:r>
          </a:p>
        </p:txBody>
      </p:sp>
      <p:pic>
        <p:nvPicPr>
          <p:cNvPr id="5" name="Picture 5" descr="Icon&#10;&#10;Description automatically generated">
            <a:extLst>
              <a:ext uri="{FF2B5EF4-FFF2-40B4-BE49-F238E27FC236}">
                <a16:creationId xmlns:a16="http://schemas.microsoft.com/office/drawing/2014/main" id="{ED5B89B8-521D-A97C-DAA5-CA8385B84F13}"/>
              </a:ext>
            </a:extLst>
          </p:cNvPr>
          <p:cNvPicPr>
            <a:picLocks noChangeAspect="1"/>
          </p:cNvPicPr>
          <p:nvPr/>
        </p:nvPicPr>
        <p:blipFill>
          <a:blip r:embed="rId4"/>
          <a:stretch>
            <a:fillRect/>
          </a:stretch>
        </p:blipFill>
        <p:spPr>
          <a:xfrm>
            <a:off x="9448796" y="280071"/>
            <a:ext cx="2368552" cy="1655009"/>
          </a:xfrm>
          <a:prstGeom prst="rect">
            <a:avLst/>
          </a:prstGeom>
          <a:noFill/>
          <a:ln cap="flat">
            <a:noFill/>
          </a:ln>
        </p:spPr>
      </p:pic>
    </p:spTree>
    <p:extLst>
      <p:ext uri="{BB962C8B-B14F-4D97-AF65-F5344CB8AC3E}">
        <p14:creationId xmlns:p14="http://schemas.microsoft.com/office/powerpoint/2010/main" val="373913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7326-B3CD-2147-81A4-81DDFBC5BB63}"/>
              </a:ext>
            </a:extLst>
          </p:cNvPr>
          <p:cNvSpPr>
            <a:spLocks noGrp="1"/>
          </p:cNvSpPr>
          <p:nvPr>
            <p:ph type="ctrTitle"/>
          </p:nvPr>
        </p:nvSpPr>
        <p:spPr/>
        <p:txBody>
          <a:bodyPr/>
          <a:lstStyle/>
          <a:p>
            <a:br>
              <a:rPr lang="en-FR" dirty="0"/>
            </a:br>
            <a:endParaRPr lang="en-FR" dirty="0"/>
          </a:p>
        </p:txBody>
      </p:sp>
      <p:sp>
        <p:nvSpPr>
          <p:cNvPr id="16" name="Subtitle 15">
            <a:extLst>
              <a:ext uri="{FF2B5EF4-FFF2-40B4-BE49-F238E27FC236}">
                <a16:creationId xmlns:a16="http://schemas.microsoft.com/office/drawing/2014/main" id="{8711E97C-B515-4644-9889-ED6E0FCBFE58}"/>
              </a:ext>
            </a:extLst>
          </p:cNvPr>
          <p:cNvSpPr>
            <a:spLocks noGrp="1"/>
          </p:cNvSpPr>
          <p:nvPr>
            <p:ph type="subTitle" idx="1"/>
          </p:nvPr>
        </p:nvSpPr>
        <p:spPr/>
        <p:txBody>
          <a:bodyPr/>
          <a:lstStyle/>
          <a:p>
            <a:endParaRPr lang="en-FR" dirty="0"/>
          </a:p>
          <a:p>
            <a:endParaRPr lang="en-FR" dirty="0"/>
          </a:p>
        </p:txBody>
      </p:sp>
      <p:pic>
        <p:nvPicPr>
          <p:cNvPr id="5" name="Picture 4" descr="A picture containing plate&#10;&#10;Description automatically generated">
            <a:extLst>
              <a:ext uri="{FF2B5EF4-FFF2-40B4-BE49-F238E27FC236}">
                <a16:creationId xmlns:a16="http://schemas.microsoft.com/office/drawing/2014/main" id="{C639A655-86DA-C444-8505-FCAF8E524807}"/>
              </a:ext>
            </a:extLst>
          </p:cNvPr>
          <p:cNvPicPr>
            <a:picLocks noChangeAspect="1"/>
          </p:cNvPicPr>
          <p:nvPr/>
        </p:nvPicPr>
        <p:blipFill>
          <a:blip r:embed="rId2"/>
          <a:stretch>
            <a:fillRect/>
          </a:stretch>
        </p:blipFill>
        <p:spPr>
          <a:xfrm>
            <a:off x="10410223" y="5257800"/>
            <a:ext cx="1651215" cy="1538544"/>
          </a:xfrm>
          <a:prstGeom prst="rect">
            <a:avLst/>
          </a:prstGeom>
        </p:spPr>
      </p:pic>
      <p:pic>
        <p:nvPicPr>
          <p:cNvPr id="7" name="Picture 6" descr="A picture containing flower, plant&#10;&#10;Description automatically generated">
            <a:extLst>
              <a:ext uri="{FF2B5EF4-FFF2-40B4-BE49-F238E27FC236}">
                <a16:creationId xmlns:a16="http://schemas.microsoft.com/office/drawing/2014/main" id="{5CEF5268-07D3-744A-BCC5-B8114941BB53}"/>
              </a:ext>
            </a:extLst>
          </p:cNvPr>
          <p:cNvPicPr>
            <a:picLocks noChangeAspect="1"/>
          </p:cNvPicPr>
          <p:nvPr/>
        </p:nvPicPr>
        <p:blipFill>
          <a:blip r:embed="rId3"/>
          <a:stretch>
            <a:fillRect/>
          </a:stretch>
        </p:blipFill>
        <p:spPr>
          <a:xfrm>
            <a:off x="234008" y="231792"/>
            <a:ext cx="656993" cy="786770"/>
          </a:xfrm>
          <a:prstGeom prst="rect">
            <a:avLst/>
          </a:prstGeom>
        </p:spPr>
      </p:pic>
      <p:pic>
        <p:nvPicPr>
          <p:cNvPr id="8" name="Picture 7" descr="A picture containing flower, plant&#10;&#10;Description automatically generated">
            <a:extLst>
              <a:ext uri="{FF2B5EF4-FFF2-40B4-BE49-F238E27FC236}">
                <a16:creationId xmlns:a16="http://schemas.microsoft.com/office/drawing/2014/main" id="{9C08487F-2C57-484E-A41B-C29A11E4BCE2}"/>
              </a:ext>
            </a:extLst>
          </p:cNvPr>
          <p:cNvPicPr>
            <a:picLocks noChangeAspect="1"/>
          </p:cNvPicPr>
          <p:nvPr/>
        </p:nvPicPr>
        <p:blipFill>
          <a:blip r:embed="rId3"/>
          <a:stretch>
            <a:fillRect/>
          </a:stretch>
        </p:blipFill>
        <p:spPr>
          <a:xfrm>
            <a:off x="194111" y="5378917"/>
            <a:ext cx="656993" cy="786770"/>
          </a:xfrm>
          <a:prstGeom prst="rect">
            <a:avLst/>
          </a:prstGeom>
        </p:spPr>
      </p:pic>
      <p:pic>
        <p:nvPicPr>
          <p:cNvPr id="14" name="Picture 13" descr="A picture containing flower, plant&#10;&#10;Description automatically generated">
            <a:extLst>
              <a:ext uri="{FF2B5EF4-FFF2-40B4-BE49-F238E27FC236}">
                <a16:creationId xmlns:a16="http://schemas.microsoft.com/office/drawing/2014/main" id="{DC835A8E-00C9-8441-930C-B2A9AE2D0EE7}"/>
              </a:ext>
            </a:extLst>
          </p:cNvPr>
          <p:cNvPicPr>
            <a:picLocks noChangeAspect="1"/>
          </p:cNvPicPr>
          <p:nvPr/>
        </p:nvPicPr>
        <p:blipFill>
          <a:blip r:embed="rId4"/>
          <a:stretch>
            <a:fillRect/>
          </a:stretch>
        </p:blipFill>
        <p:spPr>
          <a:xfrm>
            <a:off x="11235831" y="231792"/>
            <a:ext cx="649922" cy="778301"/>
          </a:xfrm>
          <a:prstGeom prst="rect">
            <a:avLst/>
          </a:prstGeom>
        </p:spPr>
      </p:pic>
      <p:sp>
        <p:nvSpPr>
          <p:cNvPr id="3" name="TextBox 2">
            <a:extLst>
              <a:ext uri="{FF2B5EF4-FFF2-40B4-BE49-F238E27FC236}">
                <a16:creationId xmlns:a16="http://schemas.microsoft.com/office/drawing/2014/main" id="{83AEB726-8169-BB87-8B00-B3C8B02E64CC}"/>
              </a:ext>
            </a:extLst>
          </p:cNvPr>
          <p:cNvSpPr txBox="1"/>
          <p:nvPr/>
        </p:nvSpPr>
        <p:spPr>
          <a:xfrm>
            <a:off x="1605325" y="1833181"/>
            <a:ext cx="9384661" cy="1538883"/>
          </a:xfrm>
          <a:prstGeom prst="rect">
            <a:avLst/>
          </a:prstGeom>
          <a:noFill/>
        </p:spPr>
        <p:txBody>
          <a:bodyPr wrap="square" lIns="0" tIns="0" rIns="0" bIns="0" rtlCol="0" anchor="ctr">
            <a:spAutoFit/>
          </a:bodyPr>
          <a:lstStyle/>
          <a:p>
            <a:r>
              <a:rPr lang="en-US" sz="3600" b="1" spc="300" dirty="0">
                <a:solidFill>
                  <a:srgbClr val="292D30"/>
                </a:solidFill>
                <a:latin typeface="Helvetica Neue Thin" panose="020B0403020202020204" pitchFamily="34" charset="0"/>
                <a:ea typeface="Helvetica Neue Thin" panose="020B0403020202020204" pitchFamily="34" charset="0"/>
                <a:cs typeface="Open Sans" panose="020B0606030504020204" pitchFamily="34" charset="0"/>
              </a:rPr>
              <a:t>Local Procurement</a:t>
            </a:r>
          </a:p>
          <a:p>
            <a:r>
              <a:rPr lang="en-US" sz="3600" b="1" spc="300" dirty="0">
                <a:solidFill>
                  <a:srgbClr val="292D30"/>
                </a:solidFill>
                <a:latin typeface="Helvetica Neue Thin" panose="020B0403020202020204" pitchFamily="34" charset="0"/>
                <a:ea typeface="Helvetica Neue Thin" panose="020B0403020202020204" pitchFamily="34" charset="0"/>
                <a:cs typeface="Open Sans" panose="020B0606030504020204" pitchFamily="34" charset="0"/>
              </a:rPr>
              <a:t>Learning Framework</a:t>
            </a:r>
          </a:p>
          <a:p>
            <a:endParaRPr lang="en-US" sz="2800" spc="300" dirty="0">
              <a:solidFill>
                <a:srgbClr val="292D30"/>
              </a:solidFill>
              <a:latin typeface="Helvetica Neue Thin" panose="020B0403020202020204" pitchFamily="34" charset="0"/>
              <a:ea typeface="Helvetica Neue Thin" panose="020B0403020202020204" pitchFamily="34" charset="0"/>
              <a:cs typeface="Open Sans" panose="020B0606030504020204" pitchFamily="34" charset="0"/>
            </a:endParaRPr>
          </a:p>
        </p:txBody>
      </p:sp>
      <p:pic>
        <p:nvPicPr>
          <p:cNvPr id="9" name="Picture 8" descr="Logo, company name&#10;&#10;Description automatically generated">
            <a:extLst>
              <a:ext uri="{FF2B5EF4-FFF2-40B4-BE49-F238E27FC236}">
                <a16:creationId xmlns:a16="http://schemas.microsoft.com/office/drawing/2014/main" id="{8B734634-78F6-9075-F883-9E7D035CE8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56921" y="4094618"/>
            <a:ext cx="2722600" cy="1407227"/>
          </a:xfrm>
          <a:prstGeom prst="rect">
            <a:avLst/>
          </a:prstGeom>
        </p:spPr>
      </p:pic>
    </p:spTree>
    <p:extLst>
      <p:ext uri="{BB962C8B-B14F-4D97-AF65-F5344CB8AC3E}">
        <p14:creationId xmlns:p14="http://schemas.microsoft.com/office/powerpoint/2010/main" val="93328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31EF-B98D-9991-EE79-19B571598C11}"/>
              </a:ext>
            </a:extLst>
          </p:cNvPr>
          <p:cNvSpPr>
            <a:spLocks noGrp="1"/>
          </p:cNvSpPr>
          <p:nvPr>
            <p:ph type="title"/>
          </p:nvPr>
        </p:nvSpPr>
        <p:spPr>
          <a:xfrm>
            <a:off x="834390" y="306183"/>
            <a:ext cx="10515600" cy="775612"/>
          </a:xfrm>
        </p:spPr>
        <p:txBody>
          <a:bodyPr>
            <a:normAutofit/>
          </a:bodyPr>
          <a:lstStyle/>
          <a:p>
            <a:pPr algn="ctr"/>
            <a:r>
              <a:rPr lang="en-US" sz="3600" b="1" dirty="0">
                <a:latin typeface="Helvetica Neue Thin" panose="020B0403020202020204"/>
              </a:rPr>
              <a:t>Urgent Need for Action</a:t>
            </a:r>
            <a:endParaRPr lang="en-US" sz="3200" b="1" dirty="0">
              <a:latin typeface="Helvetica Neue Thin" panose="020B0403020202020204"/>
            </a:endParaRPr>
          </a:p>
        </p:txBody>
      </p:sp>
      <p:sp>
        <p:nvSpPr>
          <p:cNvPr id="3" name="Content Placeholder 2">
            <a:extLst>
              <a:ext uri="{FF2B5EF4-FFF2-40B4-BE49-F238E27FC236}">
                <a16:creationId xmlns:a16="http://schemas.microsoft.com/office/drawing/2014/main" id="{102CA2FD-CBDB-6584-A54C-4E8C2FCAD3A8}"/>
              </a:ext>
            </a:extLst>
          </p:cNvPr>
          <p:cNvSpPr>
            <a:spLocks noGrp="1"/>
          </p:cNvSpPr>
          <p:nvPr>
            <p:ph idx="1"/>
          </p:nvPr>
        </p:nvSpPr>
        <p:spPr>
          <a:xfrm>
            <a:off x="834390" y="1330859"/>
            <a:ext cx="10871511" cy="4704182"/>
          </a:xfrm>
        </p:spPr>
        <p:txBody>
          <a:bodyPr>
            <a:normAutofit fontScale="62500" lnSpcReduction="20000"/>
          </a:bodyPr>
          <a:lstStyle/>
          <a:p>
            <a:pPr marL="342900" indent="-342900">
              <a:buFont typeface="+mj-lt"/>
              <a:buAutoNum type="arabicPeriod"/>
            </a:pPr>
            <a:endParaRPr lang="en-US" sz="2000" dirty="0">
              <a:effectLst/>
              <a:latin typeface="Calibri" panose="020F0502020204030204" pitchFamily="34" charset="0"/>
              <a:ea typeface="Times New Roman" panose="02020603050405020304" pitchFamily="18" charset="0"/>
            </a:endParaRPr>
          </a:p>
          <a:p>
            <a:pPr marL="368300"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Climate crisis! Reduce shipping, reduce carbon</a:t>
            </a:r>
          </a:p>
          <a:p>
            <a:pPr marL="368300"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Greater need &amp; fewer resources</a:t>
            </a:r>
          </a:p>
          <a:p>
            <a:pPr marL="368300"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Pandemic – international supply chains failed</a:t>
            </a:r>
            <a:r>
              <a:rPr lang="en-US" sz="3000" dirty="0">
                <a:latin typeface="Helvetica Neue Thin" panose="020B0403020202020204" pitchFamily="34" charset="0"/>
                <a:ea typeface="Helvetica Neue Thin" panose="020B0403020202020204" pitchFamily="34" charset="0"/>
                <a:cs typeface="+mj-cs"/>
              </a:rPr>
              <a:t>… self reliance critical</a:t>
            </a:r>
          </a:p>
          <a:p>
            <a:pPr marL="368300" lvl="1"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Aid money can go further through local markets</a:t>
            </a:r>
          </a:p>
          <a:p>
            <a:pPr marL="368300" lvl="1"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Donors own regulations limiting funds for local markets</a:t>
            </a:r>
          </a:p>
          <a:p>
            <a:pPr marL="368300" lvl="1"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Some donor requirements create unfair competition for the smaller local suppliers.</a:t>
            </a:r>
          </a:p>
          <a:p>
            <a:pPr marL="368300" lvl="1"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Local vendors struggle with process and compliance barriers</a:t>
            </a:r>
          </a:p>
          <a:p>
            <a:pPr marL="368300" lvl="1"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Aid targets local resellers rather than local manufacturers</a:t>
            </a:r>
          </a:p>
          <a:p>
            <a:pPr marL="368300" lvl="1" indent="-368300">
              <a:lnSpc>
                <a:spcPct val="150000"/>
              </a:lnSpc>
              <a:spcBef>
                <a:spcPct val="0"/>
              </a:spcBef>
            </a:pPr>
            <a:r>
              <a:rPr lang="en-US" sz="3200" dirty="0">
                <a:latin typeface="Helvetica Neue Thin" panose="020B0403020202020204" pitchFamily="34" charset="0"/>
                <a:ea typeface="Helvetica Neue Thin" panose="020B0403020202020204" pitchFamily="34" charset="0"/>
                <a:cs typeface="+mj-cs"/>
              </a:rPr>
              <a:t>Limited financing for local manufacturers</a:t>
            </a:r>
          </a:p>
          <a:p>
            <a:pPr marL="457200" lvl="2" indent="0">
              <a:lnSpc>
                <a:spcPct val="150000"/>
              </a:lnSpc>
              <a:spcBef>
                <a:spcPct val="0"/>
              </a:spcBef>
              <a:buNone/>
            </a:pPr>
            <a:endParaRPr lang="en-US" sz="3200" dirty="0">
              <a:latin typeface="Helvetica Neue Thin" panose="020B0403020202020204" pitchFamily="34" charset="0"/>
              <a:ea typeface="Helvetica Neue Thin" panose="020B0403020202020204" pitchFamily="34" charset="0"/>
              <a:cs typeface="+mj-cs"/>
            </a:endParaRPr>
          </a:p>
          <a:p>
            <a:pPr marL="0" indent="0" algn="ctr">
              <a:lnSpc>
                <a:spcPct val="150000"/>
              </a:lnSpc>
              <a:spcBef>
                <a:spcPct val="0"/>
              </a:spcBef>
              <a:buNone/>
            </a:pPr>
            <a:r>
              <a:rPr lang="en-US" sz="3200" b="1" dirty="0">
                <a:latin typeface="Helvetica Neue Thin" panose="020B0403020202020204" pitchFamily="34" charset="0"/>
                <a:ea typeface="Helvetica Neue Thin" panose="020B0403020202020204" pitchFamily="34" charset="0"/>
                <a:cs typeface="+mj-cs"/>
              </a:rPr>
              <a:t>… time to build a better system</a:t>
            </a:r>
          </a:p>
        </p:txBody>
      </p:sp>
      <p:pic>
        <p:nvPicPr>
          <p:cNvPr id="5" name="Picture 4" descr="Logo&#10;&#10;Description automatically generated">
            <a:extLst>
              <a:ext uri="{FF2B5EF4-FFF2-40B4-BE49-F238E27FC236}">
                <a16:creationId xmlns:a16="http://schemas.microsoft.com/office/drawing/2014/main" id="{28108E34-F0A3-29FC-7EA4-E879BF355ECC}"/>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090980" y="5905673"/>
            <a:ext cx="910695" cy="790101"/>
          </a:xfrm>
          <a:prstGeom prst="rect">
            <a:avLst/>
          </a:prstGeom>
        </p:spPr>
      </p:pic>
      <p:pic>
        <p:nvPicPr>
          <p:cNvPr id="7" name="Picture 6" descr="Logo, company name&#10;&#10;Description automatically generated">
            <a:extLst>
              <a:ext uri="{FF2B5EF4-FFF2-40B4-BE49-F238E27FC236}">
                <a16:creationId xmlns:a16="http://schemas.microsoft.com/office/drawing/2014/main" id="{E93F5B62-E29C-8D5A-0638-311665741C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35" y="5914193"/>
            <a:ext cx="1495666" cy="773063"/>
          </a:xfrm>
          <a:prstGeom prst="rect">
            <a:avLst/>
          </a:prstGeom>
        </p:spPr>
      </p:pic>
    </p:spTree>
    <p:extLst>
      <p:ext uri="{BB962C8B-B14F-4D97-AF65-F5344CB8AC3E}">
        <p14:creationId xmlns:p14="http://schemas.microsoft.com/office/powerpoint/2010/main" val="114730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342C-8AB0-BE4F-8D6A-CC9BF0362A92}"/>
              </a:ext>
            </a:extLst>
          </p:cNvPr>
          <p:cNvSpPr>
            <a:spLocks noGrp="1"/>
          </p:cNvSpPr>
          <p:nvPr>
            <p:ph type="title"/>
          </p:nvPr>
        </p:nvSpPr>
        <p:spPr>
          <a:xfrm>
            <a:off x="854440" y="306182"/>
            <a:ext cx="10463133" cy="1259381"/>
          </a:xfrm>
        </p:spPr>
        <p:txBody>
          <a:bodyPr>
            <a:normAutofit/>
          </a:bodyPr>
          <a:lstStyle/>
          <a:p>
            <a:pPr algn="ctr"/>
            <a:r>
              <a:rPr lang="en-US" sz="3600" b="1" dirty="0">
                <a:latin typeface="Helvetica Neue Thin" panose="020B0403020202020204"/>
              </a:rPr>
              <a:t>Vision for successful Local Procurement</a:t>
            </a:r>
          </a:p>
        </p:txBody>
      </p:sp>
      <p:sp>
        <p:nvSpPr>
          <p:cNvPr id="3" name="Content Placeholder 2">
            <a:extLst>
              <a:ext uri="{FF2B5EF4-FFF2-40B4-BE49-F238E27FC236}">
                <a16:creationId xmlns:a16="http://schemas.microsoft.com/office/drawing/2014/main" id="{1F323532-F813-C273-C1B0-CD8D20A72F43}"/>
              </a:ext>
            </a:extLst>
          </p:cNvPr>
          <p:cNvSpPr>
            <a:spLocks noGrp="1"/>
          </p:cNvSpPr>
          <p:nvPr>
            <p:ph idx="1"/>
          </p:nvPr>
        </p:nvSpPr>
        <p:spPr>
          <a:xfrm>
            <a:off x="1549129" y="2092036"/>
            <a:ext cx="9290587" cy="3475679"/>
          </a:xfrm>
        </p:spPr>
        <p:txBody>
          <a:bodyPr>
            <a:normAutofit/>
          </a:bodyPr>
          <a:lstStyle/>
          <a:p>
            <a:pPr marL="0" indent="0" algn="ctr">
              <a:lnSpc>
                <a:spcPct val="150000"/>
              </a:lnSpc>
              <a:spcBef>
                <a:spcPct val="0"/>
              </a:spcBef>
              <a:buNone/>
            </a:pPr>
            <a:r>
              <a:rPr lang="en-US" sz="2800" dirty="0">
                <a:latin typeface="Helvetica Neue Thin" panose="020B0403020202020204" pitchFamily="34" charset="0"/>
                <a:ea typeface="Helvetica Neue Thin" panose="020B0403020202020204" pitchFamily="34" charset="0"/>
              </a:rPr>
              <a:t>Sourcing as locally as possible</a:t>
            </a:r>
          </a:p>
          <a:p>
            <a:pPr marL="0" indent="0" algn="ctr">
              <a:lnSpc>
                <a:spcPct val="150000"/>
              </a:lnSpc>
              <a:spcBef>
                <a:spcPct val="0"/>
              </a:spcBef>
              <a:buNone/>
            </a:pPr>
            <a:r>
              <a:rPr lang="en-US" sz="2800" dirty="0">
                <a:latin typeface="Helvetica Neue Thin" panose="020B0403020202020204" pitchFamily="34" charset="0"/>
                <a:ea typeface="Helvetica Neue Thin" panose="020B0403020202020204" pitchFamily="34" charset="0"/>
              </a:rPr>
              <a:t>and as globally as necessary</a:t>
            </a:r>
          </a:p>
          <a:p>
            <a:pPr marL="0" indent="0" algn="ctr">
              <a:lnSpc>
                <a:spcPct val="150000"/>
              </a:lnSpc>
              <a:spcBef>
                <a:spcPct val="0"/>
              </a:spcBef>
              <a:buNone/>
            </a:pPr>
            <a:r>
              <a:rPr lang="en-US" sz="2800" dirty="0">
                <a:latin typeface="Helvetica Neue Thin" panose="020B0403020202020204" pitchFamily="34" charset="0"/>
                <a:ea typeface="Helvetica Neue Thin" panose="020B0403020202020204" pitchFamily="34" charset="0"/>
              </a:rPr>
              <a:t>to </a:t>
            </a:r>
            <a:r>
              <a:rPr lang="en-GB" sz="2800" dirty="0">
                <a:latin typeface="Helvetica Neue Thin" panose="020B0403020202020204" pitchFamily="34" charset="0"/>
                <a:ea typeface="Helvetica Neue Thin" panose="020B0403020202020204" pitchFamily="34" charset="0"/>
              </a:rPr>
              <a:t>increase local economic development,</a:t>
            </a:r>
          </a:p>
          <a:p>
            <a:pPr marL="0" indent="0" algn="ctr">
              <a:lnSpc>
                <a:spcPct val="150000"/>
              </a:lnSpc>
              <a:spcBef>
                <a:spcPct val="0"/>
              </a:spcBef>
              <a:buNone/>
            </a:pPr>
            <a:r>
              <a:rPr lang="en-GB" sz="2800" dirty="0">
                <a:latin typeface="Helvetica Neue Thin" panose="020B0403020202020204" pitchFamily="34" charset="0"/>
                <a:ea typeface="Helvetica Neue Thin" panose="020B0403020202020204" pitchFamily="34" charset="0"/>
              </a:rPr>
              <a:t>market independence and quality,</a:t>
            </a:r>
          </a:p>
          <a:p>
            <a:pPr marL="0" indent="0" algn="ctr">
              <a:lnSpc>
                <a:spcPct val="150000"/>
              </a:lnSpc>
              <a:spcBef>
                <a:spcPct val="0"/>
              </a:spcBef>
              <a:buNone/>
            </a:pPr>
            <a:r>
              <a:rPr lang="en-GB" sz="2800" dirty="0">
                <a:latin typeface="Helvetica Neue Thin" panose="020B0403020202020204" pitchFamily="34" charset="0"/>
                <a:ea typeface="Helvetica Neue Thin" panose="020B0403020202020204" pitchFamily="34" charset="0"/>
              </a:rPr>
              <a:t>response capability and resilience to shocks</a:t>
            </a:r>
          </a:p>
        </p:txBody>
      </p:sp>
      <p:pic>
        <p:nvPicPr>
          <p:cNvPr id="7" name="Picture 6" descr="Logo, company name&#10;&#10;Description automatically generated">
            <a:extLst>
              <a:ext uri="{FF2B5EF4-FFF2-40B4-BE49-F238E27FC236}">
                <a16:creationId xmlns:a16="http://schemas.microsoft.com/office/drawing/2014/main" id="{51258CDB-61B0-F3DE-C1A9-0C34A6D47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435" y="5914193"/>
            <a:ext cx="1495666" cy="773063"/>
          </a:xfrm>
          <a:prstGeom prst="rect">
            <a:avLst/>
          </a:prstGeom>
        </p:spPr>
      </p:pic>
      <p:pic>
        <p:nvPicPr>
          <p:cNvPr id="8" name="Picture 7" descr="Logo&#10;&#10;Description automatically generated">
            <a:extLst>
              <a:ext uri="{FF2B5EF4-FFF2-40B4-BE49-F238E27FC236}">
                <a16:creationId xmlns:a16="http://schemas.microsoft.com/office/drawing/2014/main" id="{8ED684C2-20C6-0450-43C7-DE1F89EE7DED}"/>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1090980" y="5905673"/>
            <a:ext cx="910695" cy="790101"/>
          </a:xfrm>
          <a:prstGeom prst="rect">
            <a:avLst/>
          </a:prstGeom>
        </p:spPr>
      </p:pic>
    </p:spTree>
    <p:extLst>
      <p:ext uri="{BB962C8B-B14F-4D97-AF65-F5344CB8AC3E}">
        <p14:creationId xmlns:p14="http://schemas.microsoft.com/office/powerpoint/2010/main" val="284692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342C-8AB0-BE4F-8D6A-CC9BF0362A92}"/>
              </a:ext>
            </a:extLst>
          </p:cNvPr>
          <p:cNvSpPr>
            <a:spLocks noGrp="1"/>
          </p:cNvSpPr>
          <p:nvPr>
            <p:ph type="title"/>
          </p:nvPr>
        </p:nvSpPr>
        <p:spPr>
          <a:xfrm>
            <a:off x="854440" y="306182"/>
            <a:ext cx="10463133" cy="1259381"/>
          </a:xfrm>
        </p:spPr>
        <p:txBody>
          <a:bodyPr>
            <a:normAutofit/>
          </a:bodyPr>
          <a:lstStyle/>
          <a:p>
            <a:pPr algn="ctr"/>
            <a:r>
              <a:rPr lang="en-US" sz="3600" b="1" dirty="0">
                <a:latin typeface="Helvetica Neue Thin" panose="020B0403020202020204"/>
              </a:rPr>
              <a:t>Framework Scope</a:t>
            </a:r>
          </a:p>
        </p:txBody>
      </p:sp>
      <p:pic>
        <p:nvPicPr>
          <p:cNvPr id="7" name="Picture 6" descr="Logo, company name&#10;&#10;Description automatically generated">
            <a:extLst>
              <a:ext uri="{FF2B5EF4-FFF2-40B4-BE49-F238E27FC236}">
                <a16:creationId xmlns:a16="http://schemas.microsoft.com/office/drawing/2014/main" id="{51258CDB-61B0-F3DE-C1A9-0C34A6D47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435" y="5914193"/>
            <a:ext cx="1495666" cy="773063"/>
          </a:xfrm>
          <a:prstGeom prst="rect">
            <a:avLst/>
          </a:prstGeom>
        </p:spPr>
      </p:pic>
      <p:pic>
        <p:nvPicPr>
          <p:cNvPr id="8" name="Picture 7" descr="Logo&#10;&#10;Description automatically generated">
            <a:extLst>
              <a:ext uri="{FF2B5EF4-FFF2-40B4-BE49-F238E27FC236}">
                <a16:creationId xmlns:a16="http://schemas.microsoft.com/office/drawing/2014/main" id="{8ED684C2-20C6-0450-43C7-DE1F89EE7DED}"/>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1090980" y="5905673"/>
            <a:ext cx="910695" cy="790101"/>
          </a:xfrm>
          <a:prstGeom prst="rect">
            <a:avLst/>
          </a:prstGeom>
        </p:spPr>
      </p:pic>
      <p:sp>
        <p:nvSpPr>
          <p:cNvPr id="6" name="Rectangle 5">
            <a:extLst>
              <a:ext uri="{FF2B5EF4-FFF2-40B4-BE49-F238E27FC236}">
                <a16:creationId xmlns:a16="http://schemas.microsoft.com/office/drawing/2014/main" id="{C7D2A059-2C8A-44C4-7821-3E39E97C06C4}"/>
              </a:ext>
            </a:extLst>
          </p:cNvPr>
          <p:cNvSpPr/>
          <p:nvPr/>
        </p:nvSpPr>
        <p:spPr>
          <a:xfrm>
            <a:off x="1618407" y="2525860"/>
            <a:ext cx="3932729" cy="2287553"/>
          </a:xfrm>
          <a:prstGeom prst="rect">
            <a:avLst/>
          </a:prstGeom>
          <a:solidFill>
            <a:srgbClr val="E0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Local Procurement</a:t>
            </a:r>
          </a:p>
        </p:txBody>
      </p:sp>
      <p:sp>
        <p:nvSpPr>
          <p:cNvPr id="9" name="Rectangle 8">
            <a:extLst>
              <a:ext uri="{FF2B5EF4-FFF2-40B4-BE49-F238E27FC236}">
                <a16:creationId xmlns:a16="http://schemas.microsoft.com/office/drawing/2014/main" id="{96AB096F-5B02-A79D-E4BF-E8DDE60C8B5B}"/>
              </a:ext>
            </a:extLst>
          </p:cNvPr>
          <p:cNvSpPr/>
          <p:nvPr/>
        </p:nvSpPr>
        <p:spPr>
          <a:xfrm>
            <a:off x="6640864" y="2524717"/>
            <a:ext cx="3932729" cy="1068148"/>
          </a:xfrm>
          <a:prstGeom prst="rect">
            <a:avLst/>
          </a:prstGeom>
          <a:solidFill>
            <a:srgbClr val="E0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Local Manufacturing</a:t>
            </a:r>
          </a:p>
        </p:txBody>
      </p:sp>
      <p:sp>
        <p:nvSpPr>
          <p:cNvPr id="10" name="Rectangle 9">
            <a:extLst>
              <a:ext uri="{FF2B5EF4-FFF2-40B4-BE49-F238E27FC236}">
                <a16:creationId xmlns:a16="http://schemas.microsoft.com/office/drawing/2014/main" id="{72BF39D3-CE7C-0BAF-20B1-36018A843EE1}"/>
              </a:ext>
            </a:extLst>
          </p:cNvPr>
          <p:cNvSpPr/>
          <p:nvPr/>
        </p:nvSpPr>
        <p:spPr>
          <a:xfrm>
            <a:off x="5942251" y="1861168"/>
            <a:ext cx="393813" cy="3398655"/>
          </a:xfrm>
          <a:prstGeom prst="rect">
            <a:avLst/>
          </a:prstGeom>
          <a:solidFill>
            <a:srgbClr val="98B7BD"/>
          </a:solidFill>
          <a:ln>
            <a:solidFill>
              <a:srgbClr val="98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51761AA-9F56-97BE-FBD6-B5BEDE57815C}"/>
              </a:ext>
            </a:extLst>
          </p:cNvPr>
          <p:cNvSpPr/>
          <p:nvPr/>
        </p:nvSpPr>
        <p:spPr>
          <a:xfrm>
            <a:off x="6640863" y="3745265"/>
            <a:ext cx="3932729" cy="1068148"/>
          </a:xfrm>
          <a:prstGeom prst="rect">
            <a:avLst/>
          </a:prstGeom>
          <a:solidFill>
            <a:srgbClr val="E0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Local Supplier visibility</a:t>
            </a:r>
          </a:p>
        </p:txBody>
      </p:sp>
      <p:sp>
        <p:nvSpPr>
          <p:cNvPr id="12" name="TextBox 11">
            <a:extLst>
              <a:ext uri="{FF2B5EF4-FFF2-40B4-BE49-F238E27FC236}">
                <a16:creationId xmlns:a16="http://schemas.microsoft.com/office/drawing/2014/main" id="{5531D9F1-0ED8-619D-3FC8-99376169BC0E}"/>
              </a:ext>
            </a:extLst>
          </p:cNvPr>
          <p:cNvSpPr txBox="1"/>
          <p:nvPr/>
        </p:nvSpPr>
        <p:spPr>
          <a:xfrm>
            <a:off x="2678464" y="5692994"/>
            <a:ext cx="1944956" cy="461665"/>
          </a:xfrm>
          <a:prstGeom prst="rect">
            <a:avLst/>
          </a:prstGeom>
          <a:noFill/>
        </p:spPr>
        <p:txBody>
          <a:bodyPr wrap="none" rtlCol="0">
            <a:spAutoFit/>
          </a:bodyPr>
          <a:lstStyle/>
          <a:p>
            <a:r>
              <a:rPr lang="en-GB" sz="2400" b="1" dirty="0"/>
              <a:t>Humanitarian</a:t>
            </a:r>
          </a:p>
        </p:txBody>
      </p:sp>
      <p:sp>
        <p:nvSpPr>
          <p:cNvPr id="13" name="TextBox 12">
            <a:extLst>
              <a:ext uri="{FF2B5EF4-FFF2-40B4-BE49-F238E27FC236}">
                <a16:creationId xmlns:a16="http://schemas.microsoft.com/office/drawing/2014/main" id="{77D7B06E-C471-D4E0-F36A-F718344F64DE}"/>
              </a:ext>
            </a:extLst>
          </p:cNvPr>
          <p:cNvSpPr txBox="1"/>
          <p:nvPr/>
        </p:nvSpPr>
        <p:spPr>
          <a:xfrm>
            <a:off x="7807467" y="5692994"/>
            <a:ext cx="1911870" cy="461665"/>
          </a:xfrm>
          <a:prstGeom prst="rect">
            <a:avLst/>
          </a:prstGeom>
          <a:noFill/>
        </p:spPr>
        <p:txBody>
          <a:bodyPr wrap="none" rtlCol="0">
            <a:spAutoFit/>
          </a:bodyPr>
          <a:lstStyle/>
          <a:p>
            <a:r>
              <a:rPr lang="en-GB" sz="2400" b="1" dirty="0"/>
              <a:t>Development</a:t>
            </a:r>
          </a:p>
        </p:txBody>
      </p:sp>
      <p:sp>
        <p:nvSpPr>
          <p:cNvPr id="14" name="TextBox 13">
            <a:extLst>
              <a:ext uri="{FF2B5EF4-FFF2-40B4-BE49-F238E27FC236}">
                <a16:creationId xmlns:a16="http://schemas.microsoft.com/office/drawing/2014/main" id="{9206F9CA-C8A1-5DCB-1A12-F8537C59E8B7}"/>
              </a:ext>
            </a:extLst>
          </p:cNvPr>
          <p:cNvSpPr txBox="1"/>
          <p:nvPr/>
        </p:nvSpPr>
        <p:spPr>
          <a:xfrm>
            <a:off x="5657198" y="5692993"/>
            <a:ext cx="963918" cy="461665"/>
          </a:xfrm>
          <a:prstGeom prst="rect">
            <a:avLst/>
          </a:prstGeom>
          <a:noFill/>
        </p:spPr>
        <p:txBody>
          <a:bodyPr wrap="none" rtlCol="0">
            <a:spAutoFit/>
          </a:bodyPr>
          <a:lstStyle/>
          <a:p>
            <a:r>
              <a:rPr lang="en-GB" sz="2400" b="1" dirty="0"/>
              <a:t>Nexus</a:t>
            </a:r>
          </a:p>
        </p:txBody>
      </p:sp>
    </p:spTree>
    <p:extLst>
      <p:ext uri="{BB962C8B-B14F-4D97-AF65-F5344CB8AC3E}">
        <p14:creationId xmlns:p14="http://schemas.microsoft.com/office/powerpoint/2010/main" val="1233189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EF5633-3011-845F-7F25-CF84DCA1625D}"/>
              </a:ext>
            </a:extLst>
          </p:cNvPr>
          <p:cNvPicPr>
            <a:picLocks noGrp="1" noChangeAspect="1"/>
          </p:cNvPicPr>
          <p:nvPr>
            <p:ph idx="1"/>
          </p:nvPr>
        </p:nvPicPr>
        <p:blipFill>
          <a:blip r:embed="rId2"/>
          <a:stretch>
            <a:fillRect/>
          </a:stretch>
        </p:blipFill>
        <p:spPr>
          <a:xfrm>
            <a:off x="439703" y="312234"/>
            <a:ext cx="11393543" cy="6278137"/>
          </a:xfrm>
        </p:spPr>
      </p:pic>
    </p:spTree>
    <p:extLst>
      <p:ext uri="{BB962C8B-B14F-4D97-AF65-F5344CB8AC3E}">
        <p14:creationId xmlns:p14="http://schemas.microsoft.com/office/powerpoint/2010/main" val="1745916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14309</TotalTime>
  <Words>1038</Words>
  <Application>Microsoft Office PowerPoint</Application>
  <PresentationFormat>Widescreen</PresentationFormat>
  <Paragraphs>126</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Helvetica Neue</vt:lpstr>
      <vt:lpstr>Helvetica Neue Thin</vt:lpstr>
      <vt:lpstr>Montserrat</vt:lpstr>
      <vt:lpstr>Times New Roman</vt:lpstr>
      <vt:lpstr>Office Theme</vt:lpstr>
      <vt:lpstr>Local Procurement Learning Partnership (LPLP) </vt:lpstr>
      <vt:lpstr>PowerPoint Presentation</vt:lpstr>
      <vt:lpstr>PowerPoint Presentation</vt:lpstr>
      <vt:lpstr>PowerPoint Presentation</vt:lpstr>
      <vt:lpstr> </vt:lpstr>
      <vt:lpstr>Urgent Need for Action</vt:lpstr>
      <vt:lpstr>Vision for successful Local Procurement</vt:lpstr>
      <vt:lpstr>Framework Scope</vt:lpstr>
      <vt:lpstr>PowerPoint Presentation</vt:lpstr>
      <vt:lpstr>Why LPLP</vt:lpstr>
      <vt:lpstr>Sustainability Model</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George</dc:creator>
  <cp:lastModifiedBy>Andrew Lamb</cp:lastModifiedBy>
  <cp:revision>31</cp:revision>
  <dcterms:created xsi:type="dcterms:W3CDTF">2020-07-07T12:46:57Z</dcterms:created>
  <dcterms:modified xsi:type="dcterms:W3CDTF">2023-06-23T09:38:37Z</dcterms:modified>
</cp:coreProperties>
</file>