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1"/>
  </p:notesMasterIdLst>
  <p:sldIdLst>
    <p:sldId id="472" r:id="rId5"/>
    <p:sldId id="7344" r:id="rId6"/>
    <p:sldId id="7343" r:id="rId7"/>
    <p:sldId id="7345" r:id="rId8"/>
    <p:sldId id="7340" r:id="rId9"/>
    <p:sldId id="73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8FD82-DD27-47EA-9F08-7A0D2ADCAF01}" v="2" dt="2023-06-11T18:27:36.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8602" autoAdjust="0"/>
  </p:normalViewPr>
  <p:slideViewPr>
    <p:cSldViewPr snapToGrid="0" showGuides="1">
      <p:cViewPr varScale="1">
        <p:scale>
          <a:sx n="59" d="100"/>
          <a:sy n="59" d="100"/>
        </p:scale>
        <p:origin x="107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11/06/2023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a:t>
            </a:r>
            <a:r>
              <a:rPr lang="en-GB"/>
              <a:t>Version Oct </a:t>
            </a:r>
            <a:r>
              <a:rPr lang="en-GB" dirty="0"/>
              <a:t>2022</a:t>
            </a:r>
          </a:p>
          <a:p>
            <a:r>
              <a:rPr lang="en-GB" dirty="0"/>
              <a:t>This is a full summary of the new DCA Global Strategy 2023-2026 which you can shorten, edit, and use as relevant with colleagues, staff, partners and other stakeholders. Please note that this presentation highlights the DCA desired Long Terms Changes (LTCs) and strategic priorities in the period 2023-2026, while acknowledging all the other great work going on across the organisation. </a:t>
            </a:r>
          </a:p>
          <a:p>
            <a:r>
              <a:rPr lang="en-GB" dirty="0"/>
              <a:t>You are encouraged to read the full strategy prior to presenting </a:t>
            </a:r>
            <a:r>
              <a:rPr lang="en-GB" dirty="0">
                <a:sym typeface="Wingdings" panose="05000000000000000000" pitchFamily="2" charset="2"/>
              </a:rPr>
              <a:t> </a:t>
            </a:r>
          </a:p>
        </p:txBody>
      </p:sp>
      <p:sp>
        <p:nvSpPr>
          <p:cNvPr id="4" name="Slide Number Placeholder 3"/>
          <p:cNvSpPr>
            <a:spLocks noGrp="1"/>
          </p:cNvSpPr>
          <p:nvPr>
            <p:ph type="sldNum" sz="quarter" idx="5"/>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35395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121975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232658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266987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403206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2427445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e">
    <p:spTree>
      <p:nvGrpSpPr>
        <p:cNvPr id="1" name=""/>
        <p:cNvGrpSpPr/>
        <p:nvPr/>
      </p:nvGrpSpPr>
      <p:grpSpPr>
        <a:xfrm>
          <a:off x="0" y="0"/>
          <a:ext cx="0" cy="0"/>
          <a:chOff x="0" y="0"/>
          <a:chExt cx="0" cy="0"/>
        </a:xfrm>
      </p:grpSpPr>
      <p:sp>
        <p:nvSpPr>
          <p:cNvPr id="10" name="Rektangel baggrund hvid"/>
          <p:cNvSpPr/>
          <p:nvPr userDrawn="1"/>
        </p:nvSpPr>
        <p:spPr>
          <a:xfrm>
            <a:off x="0" y="0"/>
            <a:ext cx="1218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7" name="AutoShape 4"/>
          <p:cNvSpPr>
            <a:spLocks/>
          </p:cNvSpPr>
          <p:nvPr userDrawn="1"/>
        </p:nvSpPr>
        <p:spPr bwMode="gray">
          <a:xfrm>
            <a:off x="-1836738" y="-10886"/>
            <a:ext cx="1836738" cy="1384995"/>
          </a:xfrm>
          <a:prstGeom prst="rect">
            <a:avLst/>
          </a:prstGeom>
          <a:noFill/>
          <a:ln w="12700" algn="ctr">
            <a:noFill/>
            <a:miter lim="800000"/>
            <a:headEnd/>
            <a:tailEnd/>
          </a:ln>
          <a:effectLst/>
        </p:spPr>
        <p:txBody>
          <a:bodyPr lIns="0" tIns="0" rIns="144000" bIns="0">
            <a:spAutoFit/>
          </a:bodyPr>
          <a:lstStyle/>
          <a:p>
            <a:pPr algn="r" eaLnBrk="1" hangingPunct="1">
              <a:spcBef>
                <a:spcPct val="0"/>
              </a:spcBef>
              <a:buFontTx/>
              <a:buNone/>
              <a:defRPr/>
            </a:pPr>
            <a:r>
              <a:rPr lang="en-GB" altLang="da-DK" sz="900" b="1" noProof="1">
                <a:solidFill>
                  <a:schemeClr val="tx1">
                    <a:lumMod val="50000"/>
                    <a:lumOff val="50000"/>
                  </a:schemeClr>
                </a:solidFill>
                <a:cs typeface="Arial" pitchFamily="34" charset="0"/>
              </a:rPr>
              <a:t>To view drawing guides:</a:t>
            </a:r>
          </a:p>
          <a:p>
            <a:pPr algn="r" eaLnBrk="1" hangingPunct="1">
              <a:spcBef>
                <a:spcPct val="0"/>
              </a:spcBef>
              <a:buFontTx/>
              <a:buNone/>
              <a:defRPr/>
            </a:pPr>
            <a:endParaRPr lang="en-GB" altLang="da-DK" sz="900" b="1" noProof="1">
              <a:solidFill>
                <a:schemeClr val="tx1">
                  <a:lumMod val="50000"/>
                  <a:lumOff val="50000"/>
                </a:schemeClr>
              </a:solidFill>
              <a:cs typeface="Arial" pitchFamily="34" charset="0"/>
            </a:endParaRPr>
          </a:p>
          <a:p>
            <a:pPr algn="r" eaLnBrk="1" hangingPunct="1">
              <a:spcBef>
                <a:spcPct val="0"/>
              </a:spcBef>
              <a:buFontTx/>
              <a:buNone/>
              <a:defRPr/>
            </a:pPr>
            <a:r>
              <a:rPr lang="en-GB" altLang="da-DK" sz="900" b="1" noProof="1">
                <a:solidFill>
                  <a:schemeClr val="tx1">
                    <a:lumMod val="50000"/>
                    <a:lumOff val="50000"/>
                  </a:schemeClr>
                </a:solidFill>
                <a:cs typeface="Arial" pitchFamily="34" charset="0"/>
              </a:rPr>
              <a:t>1.</a:t>
            </a:r>
            <a:r>
              <a:rPr lang="en-GB" altLang="da-DK" sz="900" noProof="1">
                <a:solidFill>
                  <a:schemeClr val="tx1">
                    <a:lumMod val="50000"/>
                    <a:lumOff val="50000"/>
                  </a:schemeClr>
                </a:solidFill>
                <a:cs typeface="Arial" pitchFamily="34" charset="0"/>
              </a:rPr>
              <a:t> Right click on slide </a:t>
            </a:r>
          </a:p>
          <a:p>
            <a:pPr algn="r" eaLnBrk="1" hangingPunct="1">
              <a:spcBef>
                <a:spcPct val="0"/>
              </a:spcBef>
              <a:buFontTx/>
              <a:buNone/>
              <a:defRPr/>
            </a:pPr>
            <a:r>
              <a:rPr lang="en-GB" altLang="da-DK" sz="900" b="1" noProof="1">
                <a:solidFill>
                  <a:schemeClr val="tx1">
                    <a:lumMod val="50000"/>
                    <a:lumOff val="50000"/>
                  </a:schemeClr>
                </a:solidFill>
                <a:cs typeface="Arial" pitchFamily="34" charset="0"/>
              </a:rPr>
              <a:t>2.</a:t>
            </a:r>
            <a:r>
              <a:rPr lang="en-GB" altLang="da-DK" sz="900" noProof="1">
                <a:solidFill>
                  <a:schemeClr val="tx1">
                    <a:lumMod val="50000"/>
                    <a:lumOff val="50000"/>
                  </a:schemeClr>
                </a:solidFill>
                <a:cs typeface="Arial" pitchFamily="34" charset="0"/>
              </a:rPr>
              <a:t> Select </a:t>
            </a:r>
            <a:r>
              <a:rPr lang="en-GB" altLang="da-DK" sz="900" b="1" noProof="1">
                <a:solidFill>
                  <a:schemeClr val="tx1">
                    <a:lumMod val="50000"/>
                    <a:lumOff val="50000"/>
                  </a:schemeClr>
                </a:solidFill>
                <a:cs typeface="Arial" pitchFamily="34" charset="0"/>
              </a:rPr>
              <a:t>Grid and Guides</a:t>
            </a:r>
            <a:r>
              <a:rPr lang="en-GB" altLang="da-DK" sz="900" noProof="1">
                <a:solidFill>
                  <a:schemeClr val="tx1">
                    <a:lumMod val="50000"/>
                    <a:lumOff val="50000"/>
                  </a:schemeClr>
                </a:solidFill>
                <a:cs typeface="Arial" pitchFamily="34" charset="0"/>
              </a:rPr>
              <a:t>’</a:t>
            </a:r>
          </a:p>
          <a:p>
            <a:pPr algn="r" eaLnBrk="1" hangingPunct="1">
              <a:spcBef>
                <a:spcPct val="0"/>
              </a:spcBef>
              <a:buFontTx/>
              <a:buNone/>
              <a:defRPr/>
            </a:pPr>
            <a:r>
              <a:rPr lang="en-GB" altLang="da-DK" sz="900" b="1" noProof="1">
                <a:solidFill>
                  <a:schemeClr val="tx1">
                    <a:lumMod val="50000"/>
                    <a:lumOff val="50000"/>
                  </a:schemeClr>
                </a:solidFill>
                <a:cs typeface="Arial" pitchFamily="34" charset="0"/>
              </a:rPr>
              <a:t>3.</a:t>
            </a:r>
            <a:r>
              <a:rPr lang="en-GB" altLang="da-DK" sz="900" noProof="1">
                <a:solidFill>
                  <a:schemeClr val="tx1">
                    <a:lumMod val="50000"/>
                    <a:lumOff val="50000"/>
                  </a:schemeClr>
                </a:solidFill>
                <a:cs typeface="Arial" pitchFamily="34" charset="0"/>
              </a:rPr>
              <a:t> Check </a:t>
            </a:r>
            <a:r>
              <a:rPr lang="en-GB" altLang="da-DK" sz="900" b="1" noProof="1">
                <a:solidFill>
                  <a:schemeClr val="tx1">
                    <a:lumMod val="50000"/>
                    <a:lumOff val="50000"/>
                  </a:schemeClr>
                </a:solidFill>
                <a:cs typeface="Arial" pitchFamily="34" charset="0"/>
              </a:rPr>
              <a:t>Display drawing guides on screen</a:t>
            </a:r>
          </a:p>
          <a:p>
            <a:pPr algn="r" eaLnBrk="1" hangingPunct="1">
              <a:spcBef>
                <a:spcPct val="0"/>
              </a:spcBef>
              <a:buFontTx/>
              <a:buNone/>
              <a:defRPr/>
            </a:pPr>
            <a:r>
              <a:rPr lang="en-GB" altLang="da-DK" sz="900" b="1" noProof="1">
                <a:solidFill>
                  <a:schemeClr val="tx1">
                    <a:lumMod val="50000"/>
                    <a:lumOff val="50000"/>
                  </a:schemeClr>
                </a:solidFill>
                <a:cs typeface="Arial" pitchFamily="34" charset="0"/>
              </a:rPr>
              <a:t>4.</a:t>
            </a:r>
            <a:r>
              <a:rPr lang="en-GB" altLang="da-DK" sz="900" noProof="1">
                <a:solidFill>
                  <a:schemeClr val="tx1">
                    <a:lumMod val="50000"/>
                    <a:lumOff val="50000"/>
                  </a:schemeClr>
                </a:solidFill>
                <a:cs typeface="Arial" pitchFamily="34" charset="0"/>
              </a:rPr>
              <a:t> Select </a:t>
            </a:r>
            <a:r>
              <a:rPr lang="en-GB" altLang="da-DK" sz="900" b="1" noProof="1">
                <a:solidFill>
                  <a:schemeClr val="tx1">
                    <a:lumMod val="50000"/>
                    <a:lumOff val="50000"/>
                  </a:schemeClr>
                </a:solidFill>
                <a:cs typeface="Arial" pitchFamily="34" charset="0"/>
              </a:rPr>
              <a:t>OK</a:t>
            </a:r>
          </a:p>
          <a:p>
            <a:pPr algn="r" eaLnBrk="1" hangingPunct="1">
              <a:spcBef>
                <a:spcPct val="0"/>
              </a:spcBef>
              <a:buFontTx/>
              <a:buNone/>
              <a:defRPr/>
            </a:pPr>
            <a:endParaRPr lang="en-GB" altLang="da-DK" sz="900" b="1" noProof="1">
              <a:solidFill>
                <a:schemeClr val="tx1">
                  <a:lumMod val="50000"/>
                  <a:lumOff val="50000"/>
                </a:schemeClr>
              </a:solidFill>
              <a:cs typeface="Arial" pitchFamily="34" charset="0"/>
            </a:endParaRPr>
          </a:p>
          <a:p>
            <a:pPr algn="r" eaLnBrk="1" hangingPunct="1">
              <a:spcBef>
                <a:spcPct val="0"/>
              </a:spcBef>
              <a:buFontTx/>
              <a:buNone/>
              <a:defRPr/>
            </a:pPr>
            <a:r>
              <a:rPr lang="en-GB" sz="900" b="1" noProof="1">
                <a:solidFill>
                  <a:schemeClr val="tx1">
                    <a:lumMod val="50000"/>
                    <a:lumOff val="50000"/>
                  </a:schemeClr>
                </a:solidFill>
                <a:cs typeface="Arial" panose="020B0604020202020204" pitchFamily="34" charset="0"/>
              </a:rPr>
              <a:t>Hint</a:t>
            </a:r>
            <a:r>
              <a:rPr lang="en-GB" sz="900" noProof="1">
                <a:solidFill>
                  <a:schemeClr val="tx1">
                    <a:lumMod val="50000"/>
                    <a:lumOff val="50000"/>
                  </a:schemeClr>
                </a:solidFill>
                <a:cs typeface="Arial" panose="020B0604020202020204" pitchFamily="34" charset="0"/>
              </a:rPr>
              <a:t>: Alt + F9 for quick viewing of guides</a:t>
            </a:r>
            <a:endParaRPr lang="en-GB" altLang="da-DK" sz="900" b="1" noProof="1">
              <a:solidFill>
                <a:schemeClr val="tx1">
                  <a:lumMod val="50000"/>
                  <a:lumOff val="50000"/>
                </a:schemeClr>
              </a:solidFill>
              <a:cs typeface="Arial" pitchFamily="34" charset="0"/>
            </a:endParaRPr>
          </a:p>
        </p:txBody>
      </p:sp>
      <p:pic>
        <p:nvPicPr>
          <p:cNvPr id="2" name="Billed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4773" y="1111411"/>
            <a:ext cx="3449835" cy="4471238"/>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and insert title, max 2 lines</a:t>
            </a:r>
            <a:endParaRPr lang="en-GB" dirty="0"/>
          </a:p>
        </p:txBody>
      </p:sp>
      <p:sp>
        <p:nvSpPr>
          <p:cNvPr id="6" name="Pladsholder til dato 5"/>
          <p:cNvSpPr>
            <a:spLocks noGrp="1"/>
          </p:cNvSpPr>
          <p:nvPr>
            <p:ph type="dt" sz="half" idx="10"/>
          </p:nvPr>
        </p:nvSpPr>
        <p:spPr/>
        <p:txBody>
          <a:bodyPr/>
          <a:lstStyle/>
          <a:p>
            <a:fld id="{1700BAF9-76B2-43E8-834F-A613EF21B42A}" type="datetime4">
              <a:rPr lang="en-GB" smtClean="0"/>
              <a:t>11 June 2023</a:t>
            </a:fld>
            <a:endParaRPr lang="en-GB" dirty="0"/>
          </a:p>
        </p:txBody>
      </p:sp>
      <p:sp>
        <p:nvSpPr>
          <p:cNvPr id="7" name="Pladsholder til sidefod 6" hidden="1"/>
          <p:cNvSpPr>
            <a:spLocks noGrp="1"/>
          </p:cNvSpPr>
          <p:nvPr>
            <p:ph type="ftr" sz="quarter" idx="11"/>
          </p:nvPr>
        </p:nvSpPr>
        <p:spPr/>
        <p:txBody>
          <a:bodyPr/>
          <a:lstStyle/>
          <a:p>
            <a:endParaRPr lang="en-GB" dirty="0"/>
          </a:p>
        </p:txBody>
      </p:sp>
      <p:sp>
        <p:nvSpPr>
          <p:cNvPr id="8" name="Pladsholder til slidenummer 7"/>
          <p:cNvSpPr>
            <a:spLocks noGrp="1"/>
          </p:cNvSpPr>
          <p:nvPr>
            <p:ph type="sldNum" sz="quarter" idx="12"/>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94525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645F6F5C-44BB-4244-86C7-820FA0908C9C}" type="datetime4">
              <a:rPr lang="en-GB" smtClean="0"/>
              <a:t>11 June 2023</a:t>
            </a:fld>
            <a:endParaRPr lang="en-GB" dirty="0"/>
          </a:p>
        </p:txBody>
      </p:sp>
      <p:sp>
        <p:nvSpPr>
          <p:cNvPr id="6" name="Pladsholder til sidefod 5" hidden="1"/>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119852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breaker og afslutn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427857" y="5238644"/>
            <a:ext cx="2265189" cy="1619356"/>
          </a:xfrm>
          <a:prstGeom prst="rect">
            <a:avLst/>
          </a:prstGeom>
        </p:spPr>
      </p:pic>
      <p:pic>
        <p:nvPicPr>
          <p:cNvPr id="8" name="Bille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7" name="Rektangel baggrund rød"/>
          <p:cNvSpPr/>
          <p:nvPr userDrawn="1"/>
        </p:nvSpPr>
        <p:spPr>
          <a:xfrm>
            <a:off x="0" y="0"/>
            <a:ext cx="1218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Title 1"/>
          <p:cNvSpPr>
            <a:spLocks noGrp="1"/>
          </p:cNvSpPr>
          <p:nvPr>
            <p:ph type="title" hasCustomPrompt="1"/>
          </p:nvPr>
        </p:nvSpPr>
        <p:spPr>
          <a:xfrm>
            <a:off x="898525" y="1533524"/>
            <a:ext cx="9180513" cy="2452201"/>
          </a:xfrm>
        </p:spPr>
        <p:txBody>
          <a:bodyPr/>
          <a:lstStyle>
            <a:lvl1pPr>
              <a:lnSpc>
                <a:spcPct val="100000"/>
              </a:lnSpc>
              <a:defRPr sz="4000">
                <a:solidFill>
                  <a:schemeClr val="bg1"/>
                </a:solidFill>
              </a:defRPr>
            </a:lvl1pPr>
          </a:lstStyle>
          <a:p>
            <a:r>
              <a:rPr lang="en-GB" noProof="0" dirty="0"/>
              <a:t>Click and insert title, max 4 lines</a:t>
            </a:r>
            <a:endParaRPr lang="en-GB" dirty="0"/>
          </a:p>
        </p:txBody>
      </p:sp>
      <p:pic>
        <p:nvPicPr>
          <p:cNvPr id="11" name="Bille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1998" y="444017"/>
            <a:ext cx="1062891" cy="911966"/>
          </a:xfrm>
          <a:prstGeom prst="rect">
            <a:avLst/>
          </a:prstGeom>
        </p:spPr>
      </p:pic>
      <p:sp>
        <p:nvSpPr>
          <p:cNvPr id="12" name="Pladsholder til tekst 11"/>
          <p:cNvSpPr>
            <a:spLocks noGrp="1"/>
          </p:cNvSpPr>
          <p:nvPr>
            <p:ph type="body" sz="quarter" idx="13" hasCustomPrompt="1"/>
          </p:nvPr>
        </p:nvSpPr>
        <p:spPr>
          <a:xfrm>
            <a:off x="892175" y="4261899"/>
            <a:ext cx="9180000" cy="1440000"/>
          </a:xfrm>
        </p:spPr>
        <p:txBody>
          <a:bodyPr/>
          <a:lstStyle>
            <a:lvl1pPr marL="0" indent="0">
              <a:buFont typeface="Arial" panose="020B0604020202020204" pitchFamily="34" charset="0"/>
              <a:buChar char="​"/>
              <a:defRPr/>
            </a:lvl1pPr>
            <a:lvl2pPr marL="0" indent="0">
              <a:buFont typeface="Arial" panose="020B0604020202020204" pitchFamily="34" charset="0"/>
              <a:buChar char="​"/>
              <a:defRPr/>
            </a:lvl2pPr>
            <a:lvl3pPr marL="0" indent="0">
              <a:buFont typeface="Arial" panose="020B0604020202020204" pitchFamily="34" charset="0"/>
              <a:buChar char="​"/>
              <a:defRPr/>
            </a:lvl3pPr>
            <a:lvl4pPr marL="0" indent="0">
              <a:buFont typeface="Arial" panose="020B0604020202020204" pitchFamily="34" charset="0"/>
              <a:buChar char="​"/>
              <a:defRPr/>
            </a:lvl4pPr>
            <a:lvl5pPr marL="0" indent="0">
              <a:buFont typeface="Arial" panose="020B0604020202020204" pitchFamily="34" charset="0"/>
              <a:buChar char="​"/>
              <a:defRPr/>
            </a:lvl5pPr>
          </a:lstStyle>
          <a:p>
            <a:pPr lvl="0"/>
            <a:r>
              <a:rPr lang="en-GB" noProof="0" dirty="0"/>
              <a:t>Click and insert </a:t>
            </a:r>
            <a:r>
              <a:rPr lang="en-GB" dirty="0"/>
              <a:t>subtitle</a:t>
            </a:r>
          </a:p>
          <a:p>
            <a:pPr lvl="0"/>
            <a:r>
              <a:rPr lang="en-GB" dirty="0"/>
              <a:t>second level</a:t>
            </a:r>
          </a:p>
          <a:p>
            <a:pPr lvl="0"/>
            <a:r>
              <a:rPr lang="en-GB" dirty="0"/>
              <a:t>third level</a:t>
            </a:r>
          </a:p>
          <a:p>
            <a:pPr lvl="0"/>
            <a:r>
              <a:rPr lang="en-GB" dirty="0"/>
              <a:t>fourth level</a:t>
            </a:r>
          </a:p>
          <a:p>
            <a:pPr lvl="0"/>
            <a:r>
              <a:rPr lang="en-GB" dirty="0"/>
              <a:t>fifth level</a:t>
            </a:r>
          </a:p>
        </p:txBody>
      </p:sp>
      <p:sp>
        <p:nvSpPr>
          <p:cNvPr id="21" name="Text Box 48"/>
          <p:cNvSpPr txBox="1">
            <a:spLocks noChangeArrowheads="1"/>
          </p:cNvSpPr>
          <p:nvPr userDrawn="1"/>
        </p:nvSpPr>
        <p:spPr bwMode="auto">
          <a:xfrm>
            <a:off x="-2414333" y="4001668"/>
            <a:ext cx="2414333" cy="13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spcAft>
                <a:spcPts val="600"/>
              </a:spcAft>
              <a:buFontTx/>
              <a:buNone/>
              <a:defRPr/>
            </a:pPr>
            <a:r>
              <a:rPr lang="en-GB" altLang="da-DK" sz="900" b="1" noProof="1">
                <a:solidFill>
                  <a:schemeClr val="tx1">
                    <a:lumMod val="50000"/>
                    <a:lumOff val="50000"/>
                  </a:schemeClr>
                </a:solidFill>
                <a:cs typeface="Arial" pitchFamily="34" charset="0"/>
              </a:rPr>
              <a:t>Add Date and Footer</a:t>
            </a:r>
          </a:p>
          <a:p>
            <a:pPr algn="r" eaLnBrk="1" hangingPunct="1">
              <a:spcBef>
                <a:spcPct val="0"/>
              </a:spcBef>
              <a:spcAft>
                <a:spcPts val="238"/>
              </a:spcAft>
              <a:buFontTx/>
              <a:buNone/>
              <a:defRPr/>
            </a:pPr>
            <a:r>
              <a:rPr lang="en-GB" altLang="da-DK" sz="900" noProof="1">
                <a:solidFill>
                  <a:schemeClr val="tx1">
                    <a:lumMod val="50000"/>
                    <a:lumOff val="50000"/>
                  </a:schemeClr>
                </a:solidFill>
                <a:cs typeface="Arial" pitchFamily="34" charset="0"/>
              </a:rPr>
              <a:t> </a:t>
            </a:r>
            <a:r>
              <a:rPr lang="en-GB" altLang="da-DK" sz="900" b="1" noProof="1">
                <a:solidFill>
                  <a:schemeClr val="tx1">
                    <a:lumMod val="50000"/>
                    <a:lumOff val="50000"/>
                  </a:schemeClr>
                </a:solidFill>
                <a:cs typeface="Arial" pitchFamily="34" charset="0"/>
              </a:rPr>
              <a:t>1.</a:t>
            </a:r>
            <a:r>
              <a:rPr lang="en-GB" altLang="da-DK" sz="900" noProof="1">
                <a:solidFill>
                  <a:schemeClr val="tx1">
                    <a:lumMod val="50000"/>
                    <a:lumOff val="50000"/>
                  </a:schemeClr>
                </a:solidFill>
                <a:cs typeface="Arial" pitchFamily="34" charset="0"/>
              </a:rPr>
              <a:t> Choose </a:t>
            </a:r>
            <a:r>
              <a:rPr lang="en-GB" altLang="da-DK" sz="900" b="1" noProof="1">
                <a:solidFill>
                  <a:schemeClr val="tx1">
                    <a:lumMod val="50000"/>
                    <a:lumOff val="50000"/>
                  </a:schemeClr>
                </a:solidFill>
                <a:cs typeface="Arial" pitchFamily="34" charset="0"/>
              </a:rPr>
              <a:t>Insert </a:t>
            </a:r>
            <a:r>
              <a:rPr lang="en-GB" altLang="da-DK" sz="900" noProof="1">
                <a:solidFill>
                  <a:schemeClr val="tx1">
                    <a:lumMod val="50000"/>
                    <a:lumOff val="50000"/>
                  </a:schemeClr>
                </a:solidFill>
                <a:cs typeface="Arial" pitchFamily="34" charset="0"/>
              </a:rPr>
              <a:t>in the top menu </a:t>
            </a:r>
          </a:p>
          <a:p>
            <a:pPr algn="r" eaLnBrk="1" hangingPunct="1">
              <a:spcBef>
                <a:spcPct val="0"/>
              </a:spcBef>
              <a:spcAft>
                <a:spcPts val="238"/>
              </a:spcAft>
              <a:buFontTx/>
              <a:buNone/>
              <a:defRPr/>
            </a:pPr>
            <a:r>
              <a:rPr lang="en-GB" altLang="da-DK" sz="900" b="1" noProof="1">
                <a:solidFill>
                  <a:schemeClr val="tx1">
                    <a:lumMod val="50000"/>
                    <a:lumOff val="50000"/>
                  </a:schemeClr>
                </a:solidFill>
                <a:cs typeface="Arial" pitchFamily="34" charset="0"/>
              </a:rPr>
              <a:t>2.</a:t>
            </a:r>
            <a:r>
              <a:rPr lang="en-GB" altLang="da-DK" sz="900" noProof="1">
                <a:solidFill>
                  <a:schemeClr val="tx1">
                    <a:lumMod val="50000"/>
                    <a:lumOff val="50000"/>
                  </a:schemeClr>
                </a:solidFill>
                <a:cs typeface="Arial" pitchFamily="34" charset="0"/>
              </a:rPr>
              <a:t> Click on</a:t>
            </a:r>
            <a:r>
              <a:rPr lang="en-GB" altLang="da-DK" sz="900" b="1" noProof="1">
                <a:solidFill>
                  <a:schemeClr val="tx1">
                    <a:lumMod val="50000"/>
                    <a:lumOff val="50000"/>
                  </a:schemeClr>
                </a:solidFill>
                <a:cs typeface="Arial" pitchFamily="34" charset="0"/>
              </a:rPr>
              <a:t> Header and Footer</a:t>
            </a:r>
            <a:r>
              <a:rPr lang="en-GB" altLang="da-DK" sz="900" noProof="1">
                <a:solidFill>
                  <a:schemeClr val="tx1">
                    <a:lumMod val="50000"/>
                    <a:lumOff val="50000"/>
                  </a:schemeClr>
                </a:solidFill>
                <a:cs typeface="Arial" pitchFamily="34" charset="0"/>
              </a:rPr>
              <a:t> </a:t>
            </a:r>
          </a:p>
          <a:p>
            <a:pPr algn="r" eaLnBrk="1" hangingPunct="1">
              <a:spcBef>
                <a:spcPct val="0"/>
              </a:spcBef>
              <a:spcAft>
                <a:spcPts val="238"/>
              </a:spcAft>
              <a:buFontTx/>
              <a:buNone/>
              <a:defRPr/>
            </a:pPr>
            <a:r>
              <a:rPr lang="en-GB" altLang="da-DK" sz="900" b="1" noProof="1">
                <a:solidFill>
                  <a:schemeClr val="tx1">
                    <a:lumMod val="50000"/>
                    <a:lumOff val="50000"/>
                  </a:schemeClr>
                </a:solidFill>
                <a:cs typeface="Arial" pitchFamily="34" charset="0"/>
              </a:rPr>
              <a:t>3.</a:t>
            </a:r>
            <a:r>
              <a:rPr lang="en-GB" altLang="da-DK" sz="900" noProof="1">
                <a:solidFill>
                  <a:schemeClr val="tx1">
                    <a:lumMod val="50000"/>
                    <a:lumOff val="50000"/>
                  </a:schemeClr>
                </a:solidFill>
                <a:cs typeface="Arial" pitchFamily="34" charset="0"/>
              </a:rPr>
              <a:t> Tick in </a:t>
            </a:r>
            <a:r>
              <a:rPr lang="en-GB" altLang="da-DK" sz="900" b="1" noProof="1">
                <a:solidFill>
                  <a:schemeClr val="tx1">
                    <a:lumMod val="50000"/>
                    <a:lumOff val="50000"/>
                  </a:schemeClr>
                </a:solidFill>
                <a:cs typeface="Arial" pitchFamily="34" charset="0"/>
              </a:rPr>
              <a:t>Fixed</a:t>
            </a:r>
            <a:r>
              <a:rPr lang="en-GB" altLang="da-DK" sz="900" noProof="1">
                <a:solidFill>
                  <a:schemeClr val="tx1">
                    <a:lumMod val="50000"/>
                    <a:lumOff val="50000"/>
                  </a:schemeClr>
                </a:solidFill>
                <a:cs typeface="Arial" pitchFamily="34" charset="0"/>
              </a:rPr>
              <a:t> insert date in the field</a:t>
            </a:r>
            <a:r>
              <a:rPr lang="en-GB" altLang="da-DK" sz="900" baseline="0" noProof="1">
                <a:solidFill>
                  <a:schemeClr val="tx1">
                    <a:lumMod val="50000"/>
                    <a:lumOff val="50000"/>
                  </a:schemeClr>
                </a:solidFill>
                <a:cs typeface="Arial" pitchFamily="34" charset="0"/>
              </a:rPr>
              <a:t> </a:t>
            </a:r>
            <a:r>
              <a:rPr lang="en-GB" altLang="da-DK" sz="900" noProof="1">
                <a:solidFill>
                  <a:schemeClr val="tx1">
                    <a:lumMod val="50000"/>
                    <a:lumOff val="50000"/>
                  </a:schemeClr>
                </a:solidFill>
                <a:cs typeface="Arial" pitchFamily="34" charset="0"/>
              </a:rPr>
              <a:t>and enter the date if it's a date other</a:t>
            </a:r>
            <a:br>
              <a:rPr lang="en-GB" altLang="da-DK" sz="900" noProof="1">
                <a:solidFill>
                  <a:schemeClr val="tx1">
                    <a:lumMod val="50000"/>
                    <a:lumOff val="50000"/>
                  </a:schemeClr>
                </a:solidFill>
                <a:cs typeface="Arial" pitchFamily="34" charset="0"/>
              </a:rPr>
            </a:br>
            <a:r>
              <a:rPr lang="en-GB" altLang="da-DK" sz="900" noProof="1">
                <a:solidFill>
                  <a:schemeClr val="tx1">
                    <a:lumMod val="50000"/>
                    <a:lumOff val="50000"/>
                  </a:schemeClr>
                </a:solidFill>
                <a:cs typeface="Arial" pitchFamily="34" charset="0"/>
              </a:rPr>
              <a:t>than today's date</a:t>
            </a:r>
          </a:p>
          <a:p>
            <a:pPr algn="r" eaLnBrk="1" hangingPunct="1">
              <a:spcBef>
                <a:spcPct val="0"/>
              </a:spcBef>
              <a:spcAft>
                <a:spcPts val="238"/>
              </a:spcAft>
              <a:buFontTx/>
              <a:buNone/>
              <a:defRPr/>
            </a:pPr>
            <a:r>
              <a:rPr lang="en-GB" altLang="da-DK" sz="900" b="1" noProof="1">
                <a:solidFill>
                  <a:schemeClr val="tx1">
                    <a:lumMod val="50000"/>
                    <a:lumOff val="50000"/>
                  </a:schemeClr>
                </a:solidFill>
                <a:cs typeface="Arial" pitchFamily="34" charset="0"/>
              </a:rPr>
              <a:t>4. </a:t>
            </a:r>
            <a:r>
              <a:rPr lang="en-GB" altLang="da-DK" sz="900" noProof="1">
                <a:solidFill>
                  <a:schemeClr val="tx1">
                    <a:lumMod val="50000"/>
                    <a:lumOff val="50000"/>
                  </a:schemeClr>
                </a:solidFill>
                <a:cs typeface="Arial" pitchFamily="34" charset="0"/>
              </a:rPr>
              <a:t>Click </a:t>
            </a:r>
            <a:r>
              <a:rPr lang="en-GB" altLang="da-DK" sz="900" b="1" noProof="1">
                <a:solidFill>
                  <a:schemeClr val="tx1">
                    <a:lumMod val="50000"/>
                    <a:lumOff val="50000"/>
                  </a:schemeClr>
                </a:solidFill>
                <a:cs typeface="Arial" pitchFamily="34" charset="0"/>
              </a:rPr>
              <a:t>Apply to All</a:t>
            </a:r>
          </a:p>
          <a:p>
            <a:pPr algn="r" eaLnBrk="1" hangingPunct="1">
              <a:spcBef>
                <a:spcPct val="0"/>
              </a:spcBef>
              <a:spcAft>
                <a:spcPts val="238"/>
              </a:spcAft>
              <a:buFontTx/>
              <a:buNone/>
              <a:defRPr/>
            </a:pPr>
            <a:endParaRPr lang="en-GB" altLang="da-DK" sz="900" b="1" noProof="1">
              <a:solidFill>
                <a:schemeClr val="tx1">
                  <a:lumMod val="50000"/>
                  <a:lumOff val="50000"/>
                </a:schemeClr>
              </a:solidFill>
              <a:cs typeface="Arial" pitchFamily="34" charset="0"/>
            </a:endParaRPr>
          </a:p>
        </p:txBody>
      </p:sp>
      <p:sp>
        <p:nvSpPr>
          <p:cNvPr id="16" name="Rektangel 15"/>
          <p:cNvSpPr/>
          <p:nvPr userDrawn="1"/>
        </p:nvSpPr>
        <p:spPr>
          <a:xfrm>
            <a:off x="-2249347" y="5991828"/>
            <a:ext cx="1570299" cy="18774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2" name="Pladsholder til dato 21"/>
          <p:cNvSpPr>
            <a:spLocks noGrp="1"/>
          </p:cNvSpPr>
          <p:nvPr>
            <p:ph type="dt" sz="half" idx="14"/>
          </p:nvPr>
        </p:nvSpPr>
        <p:spPr/>
        <p:txBody>
          <a:bodyPr/>
          <a:lstStyle/>
          <a:p>
            <a:fld id="{3E350C65-05D1-4234-B295-44451B97BFD7}" type="datetime4">
              <a:rPr lang="en-GB" smtClean="0"/>
              <a:t>11 June 2023</a:t>
            </a:fld>
            <a:endParaRPr lang="en-GB" dirty="0"/>
          </a:p>
        </p:txBody>
      </p:sp>
      <p:sp>
        <p:nvSpPr>
          <p:cNvPr id="23" name="Pladsholder til sidefod 22" hidden="1"/>
          <p:cNvSpPr>
            <a:spLocks noGrp="1"/>
          </p:cNvSpPr>
          <p:nvPr>
            <p:ph type="ftr" sz="quarter" idx="15"/>
          </p:nvPr>
        </p:nvSpPr>
        <p:spPr/>
        <p:txBody>
          <a:bodyPr/>
          <a:lstStyle/>
          <a:p>
            <a:endParaRPr lang="en-GB" dirty="0"/>
          </a:p>
        </p:txBody>
      </p:sp>
      <p:sp>
        <p:nvSpPr>
          <p:cNvPr id="24" name="Pladsholder til slidenummer 23"/>
          <p:cNvSpPr>
            <a:spLocks noGrp="1"/>
          </p:cNvSpPr>
          <p:nvPr>
            <p:ph type="sldNum" sz="quarter" idx="16"/>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410208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dsholder til tekst 2"/>
          <p:cNvSpPr>
            <a:spLocks noGrp="1"/>
          </p:cNvSpPr>
          <p:nvPr>
            <p:ph type="body" sz="quarter" idx="13"/>
          </p:nvPr>
        </p:nvSpPr>
        <p:spPr>
          <a:xfrm>
            <a:off x="898525" y="2638425"/>
            <a:ext cx="9180000" cy="3600000"/>
          </a:xfrm>
        </p:spPr>
        <p:txBody>
          <a:bodyPr/>
          <a:lstStyle>
            <a:lvl1pPr marL="252000" indent="-252000">
              <a:buFont typeface="Wingdings 2" panose="05020102010507070707" pitchFamily="18" charset="2"/>
              <a:buChar char=""/>
              <a:defRPr/>
            </a:lvl1pPr>
            <a:lvl2pPr marL="324000" indent="-324000">
              <a:buFont typeface="+mj-lt"/>
              <a:buAutoNum type="arabicPeriod"/>
              <a:defRPr/>
            </a:lvl2pPr>
            <a:lvl3pPr marL="0" indent="0">
              <a:buFont typeface="Arial" panose="020B0604020202020204" pitchFamily="34" charset="0"/>
              <a:buChar char="​"/>
              <a:defRPr/>
            </a:lvl3pPr>
            <a:lvl4pPr marL="5040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9" name="Pladsholder til dato 8"/>
          <p:cNvSpPr>
            <a:spLocks noGrp="1"/>
          </p:cNvSpPr>
          <p:nvPr>
            <p:ph type="dt" sz="half" idx="14"/>
          </p:nvPr>
        </p:nvSpPr>
        <p:spPr/>
        <p:txBody>
          <a:bodyPr/>
          <a:lstStyle/>
          <a:p>
            <a:fld id="{5EF5A853-6136-4EC1-8F08-2B225E295EF2}" type="datetime4">
              <a:rPr lang="en-GB" smtClean="0"/>
              <a:t>11 June 2023</a:t>
            </a:fld>
            <a:endParaRPr lang="en-GB" dirty="0"/>
          </a:p>
        </p:txBody>
      </p:sp>
      <p:sp>
        <p:nvSpPr>
          <p:cNvPr id="10" name="Pladsholder til sidefod 9"/>
          <p:cNvSpPr>
            <a:spLocks noGrp="1"/>
          </p:cNvSpPr>
          <p:nvPr>
            <p:ph type="ftr" sz="quarter" idx="15"/>
          </p:nvPr>
        </p:nvSpPr>
        <p:spPr/>
        <p:txBody>
          <a:bodyPr/>
          <a:lstStyle/>
          <a:p>
            <a:endParaRPr lang="en-GB" dirty="0"/>
          </a:p>
        </p:txBody>
      </p:sp>
      <p:sp>
        <p:nvSpPr>
          <p:cNvPr id="11" name="Pladsholder til slidenummer 10"/>
          <p:cNvSpPr>
            <a:spLocks noGrp="1"/>
          </p:cNvSpPr>
          <p:nvPr>
            <p:ph type="sldNum" sz="quarter" idx="16"/>
          </p:nvPr>
        </p:nvSpPr>
        <p:spPr/>
        <p:txBody>
          <a:bodyPr/>
          <a:lstStyle/>
          <a:p>
            <a:fld id="{45D37B1E-C366-494F-A587-962AD9AABC83}" type="slidenum">
              <a:rPr lang="en-GB" smtClean="0"/>
              <a:pPr/>
              <a:t>‹#›</a:t>
            </a:fld>
            <a:endParaRPr lang="en-GB" dirty="0"/>
          </a:p>
        </p:txBody>
      </p:sp>
      <p:sp>
        <p:nvSpPr>
          <p:cNvPr id="3" name="Title 2"/>
          <p:cNvSpPr>
            <a:spLocks noGrp="1"/>
          </p:cNvSpPr>
          <p:nvPr>
            <p:ph type="title" hasCustomPrompt="1"/>
          </p:nvPr>
        </p:nvSpPr>
        <p:spPr/>
        <p:txBody>
          <a:bodyPr/>
          <a:lstStyle/>
          <a:p>
            <a:r>
              <a:rPr lang="en-GB" noProof="0" dirty="0"/>
              <a:t>Click and insert title, max 2 lines</a:t>
            </a:r>
            <a:endParaRPr lang="en-GB" dirty="0"/>
          </a:p>
        </p:txBody>
      </p:sp>
    </p:spTree>
    <p:extLst>
      <p:ext uri="{BB962C8B-B14F-4D97-AF65-F5344CB8AC3E}">
        <p14:creationId xmlns:p14="http://schemas.microsoft.com/office/powerpoint/2010/main" val="373516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and insert title, max 2 lines</a:t>
            </a:r>
            <a:endParaRPr lang="en-GB" dirty="0"/>
          </a:p>
        </p:txBody>
      </p:sp>
      <p:sp>
        <p:nvSpPr>
          <p:cNvPr id="3" name="Content Placeholder 2"/>
          <p:cNvSpPr>
            <a:spLocks noGrp="1"/>
          </p:cNvSpPr>
          <p:nvPr>
            <p:ph idx="1"/>
          </p:nvPr>
        </p:nvSpPr>
        <p:spPr/>
        <p:txBody>
          <a:bodyPr/>
          <a:lstStyle>
            <a:lvl1pPr marL="0" indent="0">
              <a:buFont typeface="Arial" panose="020B0604020202020204" pitchFamily="34" charset="0"/>
              <a:buChar char="​"/>
              <a:defRPr/>
            </a:lvl1pPr>
            <a:lvl2pPr marL="252000" indent="-252000">
              <a:buFont typeface="Wingdings 2" panose="05020102010507070707" pitchFamily="18"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7" name="Pladsholder til dato 6"/>
          <p:cNvSpPr>
            <a:spLocks noGrp="1"/>
          </p:cNvSpPr>
          <p:nvPr>
            <p:ph type="dt" sz="half" idx="10"/>
          </p:nvPr>
        </p:nvSpPr>
        <p:spPr/>
        <p:txBody>
          <a:bodyPr/>
          <a:lstStyle/>
          <a:p>
            <a:fld id="{7551E469-9AEE-42F6-8687-3B711E1E8F84}" type="datetime4">
              <a:rPr lang="en-GB" smtClean="0"/>
              <a:t>11 June 2023</a:t>
            </a:fld>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7140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8" name="Titel 1"/>
          <p:cNvSpPr>
            <a:spLocks noGrp="1"/>
          </p:cNvSpPr>
          <p:nvPr>
            <p:ph type="title" hasCustomPrompt="1"/>
          </p:nvPr>
        </p:nvSpPr>
        <p:spPr/>
        <p:txBody>
          <a:bodyPr/>
          <a:lstStyle/>
          <a:p>
            <a:r>
              <a:rPr lang="en-GB" noProof="0" dirty="0"/>
              <a:t>Click and insert title, max 2 lines</a:t>
            </a:r>
            <a:endParaRPr lang="en-GB" dirty="0"/>
          </a:p>
        </p:txBody>
      </p:sp>
      <p:sp>
        <p:nvSpPr>
          <p:cNvPr id="12" name="Content Placeholder 2"/>
          <p:cNvSpPr>
            <a:spLocks noGrp="1"/>
          </p:cNvSpPr>
          <p:nvPr>
            <p:ph idx="1"/>
          </p:nvPr>
        </p:nvSpPr>
        <p:spPr>
          <a:xfrm>
            <a:off x="898525" y="2640001"/>
            <a:ext cx="4320000" cy="3600000"/>
          </a:xfrm>
        </p:spPr>
        <p:txBody>
          <a:bodyPr/>
          <a:lstStyle>
            <a:lvl1pPr marL="0" indent="0">
              <a:buFont typeface="Arial" panose="020B0604020202020204" pitchFamily="34" charset="0"/>
              <a:buChar char="​"/>
              <a:defRPr/>
            </a:lvl1pPr>
            <a:lvl2pPr marL="252000" indent="-252000">
              <a:buFont typeface="Wingdings 2" panose="05020102010507070707" pitchFamily="18"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3" name="Content Placeholder 3"/>
          <p:cNvSpPr>
            <a:spLocks noGrp="1"/>
          </p:cNvSpPr>
          <p:nvPr>
            <p:ph idx="13"/>
          </p:nvPr>
        </p:nvSpPr>
        <p:spPr>
          <a:xfrm>
            <a:off x="5757450" y="2640001"/>
            <a:ext cx="4320000" cy="3600000"/>
          </a:xfrm>
        </p:spPr>
        <p:txBody>
          <a:bodyPr/>
          <a:lstStyle>
            <a:lvl1pPr marL="0" indent="0">
              <a:buFont typeface="Arial" panose="020B0604020202020204" pitchFamily="34" charset="0"/>
              <a:buChar char="​"/>
              <a:defRPr/>
            </a:lvl1pPr>
            <a:lvl2pPr marL="252000" indent="-252000">
              <a:buFont typeface="Wingdings 2" panose="05020102010507070707" pitchFamily="18"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4" name="Pladsholder til dato 13"/>
          <p:cNvSpPr>
            <a:spLocks noGrp="1"/>
          </p:cNvSpPr>
          <p:nvPr>
            <p:ph type="dt" sz="half" idx="14"/>
          </p:nvPr>
        </p:nvSpPr>
        <p:spPr/>
        <p:txBody>
          <a:bodyPr/>
          <a:lstStyle/>
          <a:p>
            <a:fld id="{66F4D436-C842-4448-846D-756AB10F4264}" type="datetime4">
              <a:rPr lang="en-GB" smtClean="0"/>
              <a:t>11 June 2023</a:t>
            </a:fld>
            <a:endParaRPr lang="en-GB" dirty="0"/>
          </a:p>
        </p:txBody>
      </p:sp>
      <p:sp>
        <p:nvSpPr>
          <p:cNvPr id="15" name="Pladsholder til sidefod 14" hidden="1"/>
          <p:cNvSpPr>
            <a:spLocks noGrp="1"/>
          </p:cNvSpPr>
          <p:nvPr>
            <p:ph type="ftr" sz="quarter" idx="15"/>
          </p:nvPr>
        </p:nvSpPr>
        <p:spPr/>
        <p:txBody>
          <a:bodyPr/>
          <a:lstStyle/>
          <a:p>
            <a:endParaRPr lang="en-GB" dirty="0"/>
          </a:p>
        </p:txBody>
      </p:sp>
      <p:sp>
        <p:nvSpPr>
          <p:cNvPr id="16" name="Pladsholder til slidenummer 15"/>
          <p:cNvSpPr>
            <a:spLocks noGrp="1"/>
          </p:cNvSpPr>
          <p:nvPr>
            <p:ph type="sldNum" sz="quarter" idx="16"/>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6461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er og ko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98525" y="643103"/>
            <a:ext cx="9180513" cy="792000"/>
          </a:xfrm>
        </p:spPr>
        <p:txBody>
          <a:bodyPr/>
          <a:lstStyle>
            <a:lvl1pPr>
              <a:lnSpc>
                <a:spcPct val="100000"/>
              </a:lnSpc>
              <a:defRPr sz="2800"/>
            </a:lvl1pPr>
          </a:lstStyle>
          <a:p>
            <a:r>
              <a:rPr lang="en-GB" noProof="0" dirty="0"/>
              <a:t>Click and insert title, max 2 lines</a:t>
            </a:r>
            <a:endParaRPr lang="en-GB" dirty="0"/>
          </a:p>
        </p:txBody>
      </p:sp>
      <p:sp>
        <p:nvSpPr>
          <p:cNvPr id="3" name="Content Placeholder 2"/>
          <p:cNvSpPr>
            <a:spLocks noGrp="1"/>
          </p:cNvSpPr>
          <p:nvPr>
            <p:ph idx="1" hasCustomPrompt="1"/>
          </p:nvPr>
        </p:nvSpPr>
        <p:spPr>
          <a:xfrm>
            <a:off x="898524" y="1706050"/>
            <a:ext cx="9180513" cy="4536000"/>
          </a:xfrm>
        </p:spPr>
        <p:txBody>
          <a:bodyPr/>
          <a:lstStyle>
            <a:lvl1pPr marL="0" indent="0">
              <a:buFont typeface="Arial" panose="020B0604020202020204" pitchFamily="34" charset="0"/>
              <a:buChar char="​"/>
              <a:defRPr baseline="0"/>
            </a:lvl1pPr>
            <a:lvl2pPr marL="252000" indent="-252000">
              <a:buFont typeface="Wingdings 2" panose="05020102010507070707" pitchFamily="18" charset="2"/>
              <a:buChar char=""/>
              <a:defRPr/>
            </a:lvl2pPr>
          </a:lstStyle>
          <a:p>
            <a:pPr lvl="0"/>
            <a:r>
              <a:rPr lang="en-US" dirty="0"/>
              <a:t>Click and insert graphs example</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4" name="Pladsholder til dato 13"/>
          <p:cNvSpPr>
            <a:spLocks noGrp="1"/>
          </p:cNvSpPr>
          <p:nvPr>
            <p:ph type="dt" sz="half" idx="10"/>
          </p:nvPr>
        </p:nvSpPr>
        <p:spPr/>
        <p:txBody>
          <a:bodyPr/>
          <a:lstStyle/>
          <a:p>
            <a:fld id="{A43D321F-85FA-409C-97BB-3D1C680F34FD}" type="datetime4">
              <a:rPr lang="en-GB" smtClean="0"/>
              <a:t>11 June 2023</a:t>
            </a:fld>
            <a:endParaRPr lang="en-GB" dirty="0"/>
          </a:p>
        </p:txBody>
      </p:sp>
      <p:sp>
        <p:nvSpPr>
          <p:cNvPr id="15" name="Pladsholder til sidefod 14" hidden="1"/>
          <p:cNvSpPr>
            <a:spLocks noGrp="1"/>
          </p:cNvSpPr>
          <p:nvPr>
            <p:ph type="ftr" sz="quarter" idx="11"/>
          </p:nvPr>
        </p:nvSpPr>
        <p:spPr/>
        <p:txBody>
          <a:bodyPr/>
          <a:lstStyle/>
          <a:p>
            <a:endParaRPr lang="en-GB" dirty="0"/>
          </a:p>
        </p:txBody>
      </p:sp>
      <p:sp>
        <p:nvSpPr>
          <p:cNvPr id="16" name="Pladsholder til slidenummer 15"/>
          <p:cNvSpPr>
            <a:spLocks noGrp="1"/>
          </p:cNvSpPr>
          <p:nvPr>
            <p:ph type="sldNum" sz="quarter" idx="12"/>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5889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9" name="Pladsholder til billede 10"/>
          <p:cNvSpPr>
            <a:spLocks noGrp="1"/>
          </p:cNvSpPr>
          <p:nvPr>
            <p:ph type="pic" sz="quarter" idx="14" hasCustomPrompt="1"/>
          </p:nvPr>
        </p:nvSpPr>
        <p:spPr>
          <a:xfrm>
            <a:off x="898525" y="1706400"/>
            <a:ext cx="4680000" cy="4680000"/>
          </a:xfrm>
        </p:spPr>
        <p:txBody>
          <a:bodyPr tIns="612000" anchor="ctr" anchorCtr="0"/>
          <a:lstStyle>
            <a:lvl1pPr marL="0" indent="0" algn="ctr">
              <a:buNone/>
              <a:defRPr sz="1400" baseline="0">
                <a:solidFill>
                  <a:schemeClr val="tx1">
                    <a:lumMod val="50000"/>
                    <a:lumOff val="50000"/>
                  </a:schemeClr>
                </a:solidFill>
              </a:defRPr>
            </a:lvl1pPr>
          </a:lstStyle>
          <a:p>
            <a:r>
              <a:rPr lang="en-GB" dirty="0"/>
              <a:t>Click on icon and insert image</a:t>
            </a:r>
          </a:p>
        </p:txBody>
      </p:sp>
      <p:sp>
        <p:nvSpPr>
          <p:cNvPr id="13" name="Content Placeholder 3"/>
          <p:cNvSpPr>
            <a:spLocks noGrp="1"/>
          </p:cNvSpPr>
          <p:nvPr>
            <p:ph idx="13"/>
          </p:nvPr>
        </p:nvSpPr>
        <p:spPr>
          <a:xfrm>
            <a:off x="6009450" y="1706400"/>
            <a:ext cx="4068000" cy="4680000"/>
          </a:xfrm>
        </p:spPr>
        <p:txBody>
          <a:bodyPr/>
          <a:lstStyle>
            <a:lvl1pPr marL="0" indent="0">
              <a:buFont typeface="Arial" panose="020B0604020202020204" pitchFamily="34" charset="0"/>
              <a:buChar char="​"/>
              <a:defRPr/>
            </a:lvl1pPr>
            <a:lvl2pPr marL="252000" indent="-252000">
              <a:buFont typeface="Wingdings 2" panose="05020102010507070707" pitchFamily="18"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1"/>
          <p:cNvSpPr>
            <a:spLocks noGrp="1"/>
          </p:cNvSpPr>
          <p:nvPr>
            <p:ph type="title" hasCustomPrompt="1"/>
          </p:nvPr>
        </p:nvSpPr>
        <p:spPr>
          <a:xfrm>
            <a:off x="898525" y="643103"/>
            <a:ext cx="9180513" cy="792000"/>
          </a:xfrm>
        </p:spPr>
        <p:txBody>
          <a:bodyPr/>
          <a:lstStyle>
            <a:lvl1pPr>
              <a:lnSpc>
                <a:spcPct val="100000"/>
              </a:lnSpc>
              <a:defRPr sz="2800"/>
            </a:lvl1pPr>
          </a:lstStyle>
          <a:p>
            <a:r>
              <a:rPr lang="en-GB" noProof="0" dirty="0"/>
              <a:t>Click and insert title, max 2 lines</a:t>
            </a:r>
            <a:endParaRPr lang="en-GB" dirty="0"/>
          </a:p>
        </p:txBody>
      </p:sp>
      <p:sp>
        <p:nvSpPr>
          <p:cNvPr id="3" name="Pladsholder til dato 2"/>
          <p:cNvSpPr>
            <a:spLocks noGrp="1"/>
          </p:cNvSpPr>
          <p:nvPr>
            <p:ph type="dt" sz="half" idx="15"/>
          </p:nvPr>
        </p:nvSpPr>
        <p:spPr/>
        <p:txBody>
          <a:bodyPr/>
          <a:lstStyle/>
          <a:p>
            <a:fld id="{4494FD58-51B9-4CB5-B6E8-5DC4D89B468B}" type="datetime4">
              <a:rPr lang="en-GB" smtClean="0"/>
              <a:t>11 June 2023</a:t>
            </a:fld>
            <a:endParaRPr lang="en-GB" dirty="0"/>
          </a:p>
        </p:txBody>
      </p:sp>
      <p:sp>
        <p:nvSpPr>
          <p:cNvPr id="4" name="Pladsholder til sidefod 3" hidden="1"/>
          <p:cNvSpPr>
            <a:spLocks noGrp="1"/>
          </p:cNvSpPr>
          <p:nvPr>
            <p:ph type="ftr" sz="quarter" idx="16"/>
          </p:nvPr>
        </p:nvSpPr>
        <p:spPr/>
        <p:txBody>
          <a:bodyPr/>
          <a:lstStyle/>
          <a:p>
            <a:endParaRPr lang="en-GB" dirty="0"/>
          </a:p>
        </p:txBody>
      </p:sp>
      <p:sp>
        <p:nvSpPr>
          <p:cNvPr id="11" name="Pladsholder til slidenummer 10"/>
          <p:cNvSpPr>
            <a:spLocks noGrp="1"/>
          </p:cNvSpPr>
          <p:nvPr>
            <p:ph type="sldNum" sz="quarter" idx="17"/>
          </p:nvPr>
        </p:nvSpPr>
        <p:spPr/>
        <p:txBody>
          <a:body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175086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11" name="Pladsholder til billede 10"/>
          <p:cNvSpPr>
            <a:spLocks noGrp="1"/>
          </p:cNvSpPr>
          <p:nvPr>
            <p:ph type="pic" sz="quarter" idx="13" hasCustomPrompt="1"/>
          </p:nvPr>
        </p:nvSpPr>
        <p:spPr>
          <a:xfrm>
            <a:off x="0" y="0"/>
            <a:ext cx="12192000" cy="6858000"/>
          </a:xfrm>
          <a:solidFill>
            <a:schemeClr val="accent6">
              <a:lumMod val="20000"/>
              <a:lumOff val="80000"/>
            </a:schemeClr>
          </a:solidFill>
        </p:spPr>
        <p:txBody>
          <a:bodyPr tIns="612000" anchor="ctr" anchorCtr="0"/>
          <a:lstStyle>
            <a:lvl1pPr marL="0" indent="0" algn="ctr">
              <a:buNone/>
              <a:defRPr sz="1400" baseline="0">
                <a:solidFill>
                  <a:schemeClr val="tx1">
                    <a:lumMod val="50000"/>
                    <a:lumOff val="50000"/>
                  </a:schemeClr>
                </a:solidFill>
              </a:defRPr>
            </a:lvl1pPr>
          </a:lstStyle>
          <a:p>
            <a:r>
              <a:rPr lang="en-GB" dirty="0"/>
              <a:t>Click on icon and insert image</a:t>
            </a:r>
          </a:p>
        </p:txBody>
      </p:sp>
      <p:sp>
        <p:nvSpPr>
          <p:cNvPr id="5" name="Titel 4"/>
          <p:cNvSpPr>
            <a:spLocks noGrp="1"/>
          </p:cNvSpPr>
          <p:nvPr>
            <p:ph type="title" hasCustomPrompt="1"/>
          </p:nvPr>
        </p:nvSpPr>
        <p:spPr>
          <a:xfrm>
            <a:off x="898525" y="5948986"/>
            <a:ext cx="9180513" cy="612000"/>
          </a:xfrm>
        </p:spPr>
        <p:txBody>
          <a:bodyPr/>
          <a:lstStyle>
            <a:lvl1pPr>
              <a:defRPr sz="2000">
                <a:solidFill>
                  <a:schemeClr val="bg1"/>
                </a:solidFill>
              </a:defRPr>
            </a:lvl1pPr>
          </a:lstStyle>
          <a:p>
            <a:pPr lvl="0"/>
            <a:r>
              <a:rPr lang="en-US" dirty="0"/>
              <a:t>Click to edit Master text styles</a:t>
            </a:r>
          </a:p>
        </p:txBody>
      </p:sp>
      <p:sp>
        <p:nvSpPr>
          <p:cNvPr id="7" name="Pladsholder til dato 6" hidden="1"/>
          <p:cNvSpPr>
            <a:spLocks noGrp="1"/>
          </p:cNvSpPr>
          <p:nvPr>
            <p:ph type="dt" sz="half" idx="10"/>
          </p:nvPr>
        </p:nvSpPr>
        <p:spPr>
          <a:xfrm>
            <a:off x="838200" y="8467090"/>
            <a:ext cx="2743200" cy="365125"/>
          </a:xfrm>
        </p:spPr>
        <p:txBody>
          <a:bodyPr/>
          <a:lstStyle/>
          <a:p>
            <a:fld id="{4FBCA241-F553-489F-A5AE-6523E1789192}" type="datetime4">
              <a:rPr lang="en-GB" smtClean="0"/>
              <a:t>11 June 2023</a:t>
            </a:fld>
            <a:endParaRPr lang="en-GB" dirty="0"/>
          </a:p>
        </p:txBody>
      </p:sp>
      <p:sp>
        <p:nvSpPr>
          <p:cNvPr id="8" name="Pladsholder til sidefod 7" hidden="1"/>
          <p:cNvSpPr>
            <a:spLocks noGrp="1"/>
          </p:cNvSpPr>
          <p:nvPr>
            <p:ph type="ftr" sz="quarter" idx="11"/>
          </p:nvPr>
        </p:nvSpPr>
        <p:spPr>
          <a:xfrm>
            <a:off x="4038600" y="8467090"/>
            <a:ext cx="4114800" cy="365125"/>
          </a:xfrm>
        </p:spPr>
        <p:txBody>
          <a:bodyPr/>
          <a:lstStyle/>
          <a:p>
            <a:endParaRPr lang="en-GB" dirty="0"/>
          </a:p>
        </p:txBody>
      </p:sp>
      <p:sp>
        <p:nvSpPr>
          <p:cNvPr id="9" name="Pladsholder til slidenummer 8" hidden="1"/>
          <p:cNvSpPr>
            <a:spLocks noGrp="1"/>
          </p:cNvSpPr>
          <p:nvPr>
            <p:ph type="sldNum" sz="quarter" idx="12"/>
          </p:nvPr>
        </p:nvSpPr>
        <p:spPr>
          <a:xfrm>
            <a:off x="8610600" y="8467090"/>
            <a:ext cx="2743200" cy="365125"/>
          </a:xfrm>
        </p:spPr>
        <p:txBody>
          <a:bodyPr/>
          <a:lstStyle/>
          <a:p>
            <a:fld id="{45D37B1E-C366-494F-A587-962AD9AABC83}" type="slidenum">
              <a:rPr lang="en-GB" smtClean="0"/>
              <a:t>‹#›</a:t>
            </a:fld>
            <a:endParaRPr lang="en-GB" dirty="0"/>
          </a:p>
        </p:txBody>
      </p:sp>
      <p:grpSp>
        <p:nvGrpSpPr>
          <p:cNvPr id="10" name="Gruppe 9"/>
          <p:cNvGrpSpPr/>
          <p:nvPr userDrawn="1"/>
        </p:nvGrpSpPr>
        <p:grpSpPr>
          <a:xfrm>
            <a:off x="-2036511" y="2037199"/>
            <a:ext cx="2032000" cy="3462486"/>
            <a:chOff x="-2036511" y="2037199"/>
            <a:chExt cx="2032000" cy="3462486"/>
          </a:xfrm>
        </p:grpSpPr>
        <p:sp>
          <p:nvSpPr>
            <p:cNvPr id="13" name="TextBox 12"/>
            <p:cNvSpPr txBox="1">
              <a:spLocks noChangeArrowheads="1"/>
            </p:cNvSpPr>
            <p:nvPr userDrawn="1"/>
          </p:nvSpPr>
          <p:spPr bwMode="auto">
            <a:xfrm>
              <a:off x="-2036511" y="2037199"/>
              <a:ext cx="203200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400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Insert Image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1. </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Click thumbnail image insertion icon in the middle placeholder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2. </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Insert the desired picture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3. </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Click </a:t>
              </a: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Crop</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 to change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focus of the image / size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4. </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If you want to scale the image to hold the </a:t>
              </a: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SHIFT</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 button down while dragging the corners of the image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5. </a:t>
              </a:r>
              <a:r>
                <a:rPr kumimoji="0" lang="da-DK"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Right-click on the picture and select </a:t>
              </a:r>
              <a:r>
                <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Send to back</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Hint: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If you delete the image and insert a new, the picture may lie in front of the text or graphic, if this happens, select the image, right click and choose </a:t>
              </a:r>
              <a:r>
                <a:rPr kumimoji="0" lang="en-US"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rPr>
                <a:t>Send to Back</a:t>
              </a:r>
              <a:endPar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1">
                <a:ln>
                  <a:noFill/>
                </a:ln>
                <a:solidFill>
                  <a:prstClr val="black">
                    <a:lumMod val="50000"/>
                    <a:lumOff val="50000"/>
                  </a:prstClr>
                </a:solidFill>
                <a:effectLst/>
                <a:uLnTx/>
                <a:uFillTx/>
                <a:latin typeface="Arial"/>
                <a:ea typeface="+mn-ea"/>
                <a:cs typeface="Arial" pitchFamily="34" charset="0"/>
              </a:endParaRPr>
            </a:p>
          </p:txBody>
        </p:sp>
        <p:pic>
          <p:nvPicPr>
            <p:cNvPr id="15" name="Picture 4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929" y="2935239"/>
              <a:ext cx="335979" cy="26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3144" y="3707257"/>
              <a:ext cx="3349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Pladsholder til dato 6" hidden="1"/>
          <p:cNvSpPr>
            <a:spLocks noGrp="1"/>
          </p:cNvSpPr>
          <p:nvPr>
            <p:ph type="dt" sz="half" idx="10"/>
          </p:nvPr>
        </p:nvSpPr>
        <p:spPr>
          <a:xfrm>
            <a:off x="838200" y="8467090"/>
            <a:ext cx="2743200" cy="365125"/>
          </a:xfrm>
        </p:spPr>
        <p:txBody>
          <a:bodyPr/>
          <a:lstStyle/>
          <a:p>
            <a:fld id="{48FAFEB6-8EC1-40F3-9E77-CB98B2D35CCE}" type="datetime4">
              <a:rPr lang="en-GB" smtClean="0"/>
              <a:t>11 June 2023</a:t>
            </a:fld>
            <a:endParaRPr lang="en-GB" dirty="0"/>
          </a:p>
        </p:txBody>
      </p:sp>
      <p:sp>
        <p:nvSpPr>
          <p:cNvPr id="7" name="Pladsholder til sidefod 7" hidden="1"/>
          <p:cNvSpPr>
            <a:spLocks noGrp="1"/>
          </p:cNvSpPr>
          <p:nvPr>
            <p:ph type="ftr" sz="quarter" idx="11"/>
          </p:nvPr>
        </p:nvSpPr>
        <p:spPr>
          <a:xfrm>
            <a:off x="4038600" y="8467090"/>
            <a:ext cx="4114800" cy="365125"/>
          </a:xfrm>
        </p:spPr>
        <p:txBody>
          <a:bodyPr/>
          <a:lstStyle/>
          <a:p>
            <a:endParaRPr lang="en-GB" dirty="0"/>
          </a:p>
        </p:txBody>
      </p:sp>
      <p:sp>
        <p:nvSpPr>
          <p:cNvPr id="8" name="Pladsholder til slidenummer 8" hidden="1"/>
          <p:cNvSpPr>
            <a:spLocks noGrp="1"/>
          </p:cNvSpPr>
          <p:nvPr>
            <p:ph type="sldNum" sz="quarter" idx="12"/>
          </p:nvPr>
        </p:nvSpPr>
        <p:spPr>
          <a:xfrm>
            <a:off x="8610600" y="8467090"/>
            <a:ext cx="2743200" cy="365125"/>
          </a:xfrm>
        </p:spPr>
        <p:txBody>
          <a:bodyPr/>
          <a:lstStyle/>
          <a:p>
            <a:fld id="{45D37B1E-C366-494F-A587-962AD9AABC83}" type="slidenum">
              <a:rPr lang="en-GB" smtClean="0"/>
              <a:t>‹#›</a:t>
            </a:fld>
            <a:endParaRPr lang="en-GB" dirty="0"/>
          </a:p>
        </p:txBody>
      </p:sp>
      <p:sp>
        <p:nvSpPr>
          <p:cNvPr id="10" name="Pladsholder til medieklip 9"/>
          <p:cNvSpPr>
            <a:spLocks noGrp="1"/>
          </p:cNvSpPr>
          <p:nvPr>
            <p:ph type="media" sz="quarter" idx="13" hasCustomPrompt="1"/>
          </p:nvPr>
        </p:nvSpPr>
        <p:spPr>
          <a:xfrm>
            <a:off x="0" y="0"/>
            <a:ext cx="12192000" cy="6858000"/>
          </a:xfrm>
          <a:solidFill>
            <a:schemeClr val="accent6">
              <a:lumMod val="20000"/>
              <a:lumOff val="80000"/>
            </a:schemeClr>
          </a:solidFill>
        </p:spPr>
        <p:txBody>
          <a:bodyPr tIns="504000" anchor="ctr" anchorCtr="0"/>
          <a:lstStyle>
            <a:lvl1pPr marL="0" marR="0" indent="0" algn="ctr"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sz="1400">
                <a:solidFill>
                  <a:schemeClr val="tx1">
                    <a:lumMod val="50000"/>
                    <a:lumOff val="50000"/>
                  </a:schemeClr>
                </a:solidFill>
              </a:defRPr>
            </a:lvl1pPr>
          </a:lstStyle>
          <a:p>
            <a:r>
              <a:rPr lang="en-GB" dirty="0"/>
              <a:t>Click on icon and insert media</a:t>
            </a:r>
          </a:p>
        </p:txBody>
      </p:sp>
    </p:spTree>
    <p:extLst>
      <p:ext uri="{BB962C8B-B14F-4D97-AF65-F5344CB8AC3E}">
        <p14:creationId xmlns:p14="http://schemas.microsoft.com/office/powerpoint/2010/main" val="247973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lede 6" hidden="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Placeholder 1"/>
          <p:cNvSpPr>
            <a:spLocks noGrp="1"/>
          </p:cNvSpPr>
          <p:nvPr>
            <p:ph type="title"/>
          </p:nvPr>
        </p:nvSpPr>
        <p:spPr>
          <a:xfrm>
            <a:off x="898525" y="1209675"/>
            <a:ext cx="9180513" cy="1025718"/>
          </a:xfrm>
          <a:prstGeom prst="rect">
            <a:avLst/>
          </a:prstGeom>
        </p:spPr>
        <p:txBody>
          <a:bodyPr vert="horz" lIns="0" tIns="0" rIns="0" bIns="0" rtlCol="0" anchor="b" anchorCtr="0">
            <a:noAutofit/>
          </a:bodyPr>
          <a:lstStyle/>
          <a:p>
            <a:r>
              <a:rPr lang="en-GB" noProof="0" dirty="0"/>
              <a:t>Click and insert title, max 2 lines</a:t>
            </a:r>
          </a:p>
        </p:txBody>
      </p:sp>
      <p:sp>
        <p:nvSpPr>
          <p:cNvPr id="3" name="Text Placeholder 2"/>
          <p:cNvSpPr>
            <a:spLocks noGrp="1"/>
          </p:cNvSpPr>
          <p:nvPr>
            <p:ph type="body" idx="1"/>
          </p:nvPr>
        </p:nvSpPr>
        <p:spPr>
          <a:xfrm>
            <a:off x="898525" y="2640001"/>
            <a:ext cx="9180512" cy="360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Date Placeholder 3"/>
          <p:cNvSpPr>
            <a:spLocks noGrp="1"/>
          </p:cNvSpPr>
          <p:nvPr>
            <p:ph type="dt" sz="half" idx="2"/>
          </p:nvPr>
        </p:nvSpPr>
        <p:spPr>
          <a:xfrm>
            <a:off x="898524" y="6512117"/>
            <a:ext cx="2682875" cy="209357"/>
          </a:xfrm>
          <a:prstGeom prst="rect">
            <a:avLst/>
          </a:prstGeom>
        </p:spPr>
        <p:txBody>
          <a:bodyPr vert="horz" lIns="0" tIns="0" rIns="0" bIns="0" rtlCol="0" anchor="b" anchorCtr="0">
            <a:noAutofit/>
          </a:bodyPr>
          <a:lstStyle>
            <a:lvl1pPr algn="l">
              <a:defRPr sz="1000">
                <a:solidFill>
                  <a:schemeClr val="bg2"/>
                </a:solidFill>
              </a:defRPr>
            </a:lvl1pPr>
          </a:lstStyle>
          <a:p>
            <a:fld id="{7CA0EFF8-1EE9-42DB-8FF8-DDF5D4F60292}" type="datetime4">
              <a:rPr lang="en-GB" smtClean="0"/>
              <a:t>11 June 2023</a:t>
            </a:fld>
            <a:endParaRPr lang="en-GB" dirty="0"/>
          </a:p>
        </p:txBody>
      </p:sp>
      <p:sp>
        <p:nvSpPr>
          <p:cNvPr id="5" name="Footer Placeholder 4" hidden="1"/>
          <p:cNvSpPr>
            <a:spLocks noGrp="1"/>
          </p:cNvSpPr>
          <p:nvPr>
            <p:ph type="ftr" sz="quarter" idx="3"/>
          </p:nvPr>
        </p:nvSpPr>
        <p:spPr>
          <a:xfrm>
            <a:off x="4038600" y="7553172"/>
            <a:ext cx="41148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943058" y="6512118"/>
            <a:ext cx="571831" cy="209357"/>
          </a:xfrm>
          <a:prstGeom prst="rect">
            <a:avLst/>
          </a:prstGeom>
        </p:spPr>
        <p:txBody>
          <a:bodyPr vert="horz" lIns="0" tIns="0" rIns="0" bIns="0" rtlCol="0" anchor="b" anchorCtr="0">
            <a:noAutofit/>
          </a:bodyPr>
          <a:lstStyle>
            <a:lvl1pPr algn="r">
              <a:defRPr sz="1000">
                <a:solidFill>
                  <a:schemeClr val="bg2"/>
                </a:solidFill>
              </a:defRPr>
            </a:lvl1pPr>
          </a:lstStyle>
          <a:p>
            <a:fld id="{45D37B1E-C366-494F-A587-962AD9AABC83}" type="slidenum">
              <a:rPr lang="en-GB" smtClean="0"/>
              <a:pPr/>
              <a:t>‹#›</a:t>
            </a:fld>
            <a:endParaRPr lang="en-GB" dirty="0"/>
          </a:p>
        </p:txBody>
      </p:sp>
      <p:pic>
        <p:nvPicPr>
          <p:cNvPr id="9" name="Billede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51998" y="444016"/>
            <a:ext cx="1062891" cy="911968"/>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60" r:id="rId6"/>
    <p:sldLayoutId id="2147483661" r:id="rId7"/>
    <p:sldLayoutId id="2147483656" r:id="rId8"/>
    <p:sldLayoutId id="2147483662" r:id="rId9"/>
    <p:sldLayoutId id="2147483654" r:id="rId10"/>
    <p:sldLayoutId id="2147483655" r:id="rId11"/>
  </p:sldLayoutIdLst>
  <p:hf hdr="0" ftr="0"/>
  <p:txStyles>
    <p:titleStyle>
      <a:lvl1pPr algn="l" defTabSz="914400" rtl="0" eaLnBrk="1" latinLnBrk="0" hangingPunct="1">
        <a:lnSpc>
          <a:spcPct val="100000"/>
        </a:lnSpc>
        <a:spcBef>
          <a:spcPct val="0"/>
        </a:spcBef>
        <a:buNone/>
        <a:defRPr sz="3200" b="1"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2pPr>
      <a:lvl3pPr marL="324000" indent="-324000" algn="l" defTabSz="914400" rtl="0" eaLnBrk="1" latinLnBrk="0" hangingPunct="1">
        <a:lnSpc>
          <a:spcPct val="100000"/>
        </a:lnSpc>
        <a:spcBef>
          <a:spcPts val="0"/>
        </a:spcBef>
        <a:buClr>
          <a:schemeClr val="tx2"/>
        </a:buClr>
        <a:buFont typeface="+mj-lt"/>
        <a:buAutoNum type="arabicPeriod"/>
        <a:defRPr sz="2000" kern="1200">
          <a:solidFill>
            <a:schemeClr val="tx1"/>
          </a:solidFill>
          <a:latin typeface="+mn-lt"/>
          <a:ea typeface="+mn-ea"/>
          <a:cs typeface="+mn-cs"/>
        </a:defRPr>
      </a:lvl3pPr>
      <a:lvl4pPr marL="504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4pPr>
      <a:lvl5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5pPr>
      <a:lvl6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6pPr>
      <a:lvl7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7pPr>
      <a:lvl8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8pPr>
      <a:lvl9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6" userDrawn="1">
          <p15:clr>
            <a:srgbClr val="F26B43"/>
          </p15:clr>
        </p15:guide>
        <p15:guide id="3" orient="horz" pos="851" userDrawn="1">
          <p15:clr>
            <a:srgbClr val="F26B43"/>
          </p15:clr>
        </p15:guide>
        <p15:guide id="4" orient="horz" pos="1408" userDrawn="1">
          <p15:clr>
            <a:srgbClr val="F26B43"/>
          </p15:clr>
        </p15:guide>
        <p15:guide id="5" pos="3287" userDrawn="1">
          <p15:clr>
            <a:srgbClr val="F26B43"/>
          </p15:clr>
        </p15:guide>
        <p15:guide id="6" orient="horz" pos="1662" userDrawn="1">
          <p15:clr>
            <a:srgbClr val="F26B43"/>
          </p15:clr>
        </p15:guide>
        <p15:guide id="7" orient="horz" pos="3930" userDrawn="1">
          <p15:clr>
            <a:srgbClr val="F26B43"/>
          </p15:clr>
        </p15:guide>
        <p15:guide id="8" pos="3626" userDrawn="1">
          <p15:clr>
            <a:srgbClr val="F26B43"/>
          </p15:clr>
        </p15:guide>
        <p15:guide id="9" pos="6348" userDrawn="1">
          <p15:clr>
            <a:srgbClr val="F26B43"/>
          </p15:clr>
        </p15:guide>
        <p15:guide id="10" pos="565" userDrawn="1">
          <p15:clr>
            <a:srgbClr val="F26B43"/>
          </p15:clr>
        </p15:guide>
        <p15:guide id="15" pos="7253" userDrawn="1">
          <p15:clr>
            <a:srgbClr val="F26B43"/>
          </p15:clr>
        </p15:guide>
        <p15:guide id="16" orient="horz" pos="42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D5C7-89D1-4530-BE9C-5C3368A20C67}"/>
              </a:ext>
            </a:extLst>
          </p:cNvPr>
          <p:cNvSpPr>
            <a:spLocks noGrp="1"/>
          </p:cNvSpPr>
          <p:nvPr>
            <p:ph type="title"/>
          </p:nvPr>
        </p:nvSpPr>
        <p:spPr>
          <a:xfrm>
            <a:off x="1355726" y="1468210"/>
            <a:ext cx="9900103" cy="2417991"/>
          </a:xfrm>
        </p:spPr>
        <p:txBody>
          <a:bodyPr/>
          <a:lstStyle/>
          <a:p>
            <a:r>
              <a:rPr lang="da-DK" dirty="0"/>
              <a:t>Private Sector Engagement Partnerships – DanChurchAid (DCA) Kenya.</a:t>
            </a:r>
            <a:endParaRPr lang="en-GB" dirty="0"/>
          </a:p>
        </p:txBody>
      </p:sp>
      <p:sp>
        <p:nvSpPr>
          <p:cNvPr id="4" name="Date Placeholder 3">
            <a:extLst>
              <a:ext uri="{FF2B5EF4-FFF2-40B4-BE49-F238E27FC236}">
                <a16:creationId xmlns:a16="http://schemas.microsoft.com/office/drawing/2014/main" id="{49DE6883-713E-4FD3-8925-ABF592D721A3}"/>
              </a:ext>
            </a:extLst>
          </p:cNvPr>
          <p:cNvSpPr>
            <a:spLocks noGrp="1"/>
          </p:cNvSpPr>
          <p:nvPr>
            <p:ph type="dt" sz="half" idx="14"/>
          </p:nvPr>
        </p:nvSpPr>
        <p:spPr/>
        <p:txBody>
          <a:bodyPr/>
          <a:lstStyle/>
          <a:p>
            <a:fld id="{3E350C65-05D1-4234-B295-44451B97BFD7}" type="datetime4">
              <a:rPr lang="en-GB" smtClean="0"/>
              <a:t>11 June 2023</a:t>
            </a:fld>
            <a:endParaRPr lang="en-GB" dirty="0"/>
          </a:p>
        </p:txBody>
      </p:sp>
      <p:sp>
        <p:nvSpPr>
          <p:cNvPr id="5" name="Slide Number Placeholder 4">
            <a:extLst>
              <a:ext uri="{FF2B5EF4-FFF2-40B4-BE49-F238E27FC236}">
                <a16:creationId xmlns:a16="http://schemas.microsoft.com/office/drawing/2014/main" id="{BA6E994B-7BA6-427E-95E7-5124B674ECC3}"/>
              </a:ext>
            </a:extLst>
          </p:cNvPr>
          <p:cNvSpPr>
            <a:spLocks noGrp="1"/>
          </p:cNvSpPr>
          <p:nvPr>
            <p:ph type="sldNum" sz="quarter" idx="16"/>
          </p:nvPr>
        </p:nvSpPr>
        <p:spPr/>
        <p:txBody>
          <a:bodyPr/>
          <a:lstStyle/>
          <a:p>
            <a:fld id="{45D37B1E-C366-494F-A587-962AD9AABC83}" type="slidenum">
              <a:rPr lang="en-GB" smtClean="0"/>
              <a:pPr/>
              <a:t>1</a:t>
            </a:fld>
            <a:endParaRPr lang="en-GB" dirty="0"/>
          </a:p>
        </p:txBody>
      </p:sp>
    </p:spTree>
    <p:extLst>
      <p:ext uri="{BB962C8B-B14F-4D97-AF65-F5344CB8AC3E}">
        <p14:creationId xmlns:p14="http://schemas.microsoft.com/office/powerpoint/2010/main" val="29003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9681E7-3FFC-37F2-DF61-174B62AE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38500" cy="6858000"/>
          </a:xfrm>
          <a:prstGeom prst="rect">
            <a:avLst/>
          </a:prstGeom>
        </p:spPr>
      </p:pic>
      <p:sp>
        <p:nvSpPr>
          <p:cNvPr id="4" name="Date Placeholder 3">
            <a:extLst>
              <a:ext uri="{FF2B5EF4-FFF2-40B4-BE49-F238E27FC236}">
                <a16:creationId xmlns:a16="http://schemas.microsoft.com/office/drawing/2014/main" id="{9E11EF0F-E2E2-43AB-9D7A-D5506E1C4777}"/>
              </a:ext>
            </a:extLst>
          </p:cNvPr>
          <p:cNvSpPr>
            <a:spLocks noGrp="1"/>
          </p:cNvSpPr>
          <p:nvPr>
            <p:ph type="dt" sz="half" idx="10"/>
          </p:nvPr>
        </p:nvSpPr>
        <p:spPr/>
        <p:txBody>
          <a:bodyPr/>
          <a:lstStyle/>
          <a:p>
            <a:fld id="{7551E469-9AEE-42F6-8687-3B711E1E8F84}" type="datetime4">
              <a:rPr lang="en-GB" smtClean="0"/>
              <a:t>11 June 2023</a:t>
            </a:fld>
            <a:endParaRPr lang="en-GB" dirty="0"/>
          </a:p>
        </p:txBody>
      </p:sp>
      <p:sp>
        <p:nvSpPr>
          <p:cNvPr id="5" name="Slide Number Placeholder 4">
            <a:extLst>
              <a:ext uri="{FF2B5EF4-FFF2-40B4-BE49-F238E27FC236}">
                <a16:creationId xmlns:a16="http://schemas.microsoft.com/office/drawing/2014/main" id="{60C9D2A3-A935-45FF-99C4-A50F010D79EE}"/>
              </a:ext>
            </a:extLst>
          </p:cNvPr>
          <p:cNvSpPr>
            <a:spLocks noGrp="1"/>
          </p:cNvSpPr>
          <p:nvPr>
            <p:ph type="sldNum" sz="quarter" idx="12"/>
          </p:nvPr>
        </p:nvSpPr>
        <p:spPr/>
        <p:txBody>
          <a:bodyPr/>
          <a:lstStyle/>
          <a:p>
            <a:fld id="{45D37B1E-C366-494F-A587-962AD9AABC83}" type="slidenum">
              <a:rPr lang="en-GB" smtClean="0"/>
              <a:pPr/>
              <a:t>2</a:t>
            </a:fld>
            <a:endParaRPr lang="en-GB" dirty="0"/>
          </a:p>
        </p:txBody>
      </p:sp>
      <p:sp>
        <p:nvSpPr>
          <p:cNvPr id="14" name="Text Placeholder 1">
            <a:extLst>
              <a:ext uri="{FF2B5EF4-FFF2-40B4-BE49-F238E27FC236}">
                <a16:creationId xmlns:a16="http://schemas.microsoft.com/office/drawing/2014/main" id="{A96142D4-42B9-1FAA-3ACB-CF068775722F}"/>
              </a:ext>
            </a:extLst>
          </p:cNvPr>
          <p:cNvSpPr txBox="1">
            <a:spLocks/>
          </p:cNvSpPr>
          <p:nvPr/>
        </p:nvSpPr>
        <p:spPr>
          <a:xfrm>
            <a:off x="3786389" y="1398472"/>
            <a:ext cx="7728500" cy="50578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2pPr>
            <a:lvl3pPr marL="324000" indent="-324000" algn="l" defTabSz="914400" rtl="0" eaLnBrk="1" latinLnBrk="0" hangingPunct="1">
              <a:lnSpc>
                <a:spcPct val="100000"/>
              </a:lnSpc>
              <a:spcBef>
                <a:spcPts val="0"/>
              </a:spcBef>
              <a:buClr>
                <a:schemeClr val="tx2"/>
              </a:buClr>
              <a:buFont typeface="+mj-lt"/>
              <a:buAutoNum type="arabicPeriod"/>
              <a:defRPr sz="2000" kern="1200">
                <a:solidFill>
                  <a:schemeClr val="tx1"/>
                </a:solidFill>
                <a:latin typeface="+mn-lt"/>
                <a:ea typeface="+mn-ea"/>
                <a:cs typeface="+mn-cs"/>
              </a:defRPr>
            </a:lvl3pPr>
            <a:lvl4pPr marL="504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4pPr>
            <a:lvl5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5pPr>
            <a:lvl6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6pPr>
            <a:lvl7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7pPr>
            <a:lvl8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8pPr>
            <a:lvl9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9pPr>
          </a:lstStyle>
          <a:p>
            <a:pPr algn="just" fontAlgn="base">
              <a:spcAft>
                <a:spcPts val="600"/>
              </a:spcAft>
              <a:buNone/>
            </a:pPr>
            <a:r>
              <a:rPr lang="en-GB" sz="1600" dirty="0">
                <a:latin typeface="Arial" panose="020B0604020202020204" pitchFamily="34" charset="0"/>
                <a:ea typeface="Calibri" panose="020F0502020204030204" pitchFamily="34" charset="0"/>
                <a:cs typeface="Arial" panose="020B0604020202020204" pitchFamily="34" charset="0"/>
              </a:rPr>
              <a:t>DCA Kenya &amp; Uganda active in SCC under </a:t>
            </a:r>
            <a:r>
              <a:rPr lang="en-GB" sz="1600" b="1" dirty="0">
                <a:latin typeface="Arial" panose="020B0604020202020204" pitchFamily="34" charset="0"/>
                <a:ea typeface="Calibri" panose="020F0502020204030204" pitchFamily="34" charset="0"/>
                <a:cs typeface="Arial" panose="020B0604020202020204" pitchFamily="34" charset="0"/>
              </a:rPr>
              <a:t>Digital Tools Pillar &amp; Financial Inclusion</a:t>
            </a:r>
            <a:r>
              <a:rPr lang="en-GB" sz="1600" dirty="0">
                <a:latin typeface="Arial" panose="020B0604020202020204" pitchFamily="34" charset="0"/>
                <a:ea typeface="Calibri" panose="020F0502020204030204" pitchFamily="34" charset="0"/>
                <a:cs typeface="Arial" panose="020B0604020202020204" pitchFamily="34" charset="0"/>
              </a:rPr>
              <a:t> working group:</a:t>
            </a:r>
          </a:p>
          <a:p>
            <a:pPr algn="just" fontAlgn="base">
              <a:spcAft>
                <a:spcPts val="600"/>
              </a:spcAft>
              <a:buNone/>
            </a:pPr>
            <a:r>
              <a:rPr lang="en-GB" sz="1600" b="1" dirty="0">
                <a:latin typeface="Arial" panose="020B0604020202020204" pitchFamily="34" charset="0"/>
                <a:ea typeface="Calibri" panose="020F0502020204030204" pitchFamily="34" charset="0"/>
                <a:cs typeface="Arial" panose="020B0604020202020204" pitchFamily="34" charset="0"/>
              </a:rPr>
              <a:t>1. VSLA digitisation: </a:t>
            </a:r>
          </a:p>
          <a:p>
            <a:pPr algn="just" fontAlgn="base">
              <a:spcAft>
                <a:spcPts val="600"/>
              </a:spcAft>
              <a:buNone/>
            </a:pPr>
            <a:r>
              <a:rPr lang="en-GB" sz="1600" dirty="0">
                <a:latin typeface="Arial" panose="020B0604020202020204" pitchFamily="34" charset="0"/>
                <a:ea typeface="Calibri" panose="020F0502020204030204" pitchFamily="34" charset="0"/>
                <a:cs typeface="Arial" panose="020B0604020202020204" pitchFamily="34" charset="0"/>
              </a:rPr>
              <a:t>a) Existing paper-based ledgers &amp; record keeping (Uganda).</a:t>
            </a:r>
          </a:p>
          <a:p>
            <a:pPr algn="just" fontAlgn="base">
              <a:spcAft>
                <a:spcPts val="600"/>
              </a:spcAft>
              <a:buNone/>
            </a:pPr>
            <a:r>
              <a:rPr lang="en-GB" sz="1600" dirty="0">
                <a:latin typeface="Arial" panose="020B0604020202020204" pitchFamily="34" charset="0"/>
                <a:ea typeface="Calibri" panose="020F0502020204030204" pitchFamily="34" charset="0"/>
                <a:cs typeface="Arial" panose="020B0604020202020204" pitchFamily="34" charset="0"/>
              </a:rPr>
              <a:t>b) Training of facilitators using a free online ‘app’ with interactive games simulations.</a:t>
            </a:r>
          </a:p>
          <a:p>
            <a:pPr algn="just" fontAlgn="base">
              <a:spcAft>
                <a:spcPts val="6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algn="just" fontAlgn="base">
              <a:spcAft>
                <a:spcPts val="600"/>
              </a:spcAft>
              <a:buNone/>
            </a:pPr>
            <a:r>
              <a:rPr lang="en-GB" sz="1600" b="1" dirty="0">
                <a:latin typeface="Arial" panose="020B0604020202020204" pitchFamily="34" charset="0"/>
                <a:ea typeface="Calibri" panose="020F0502020204030204" pitchFamily="34" charset="0"/>
                <a:cs typeface="Arial" panose="020B0604020202020204" pitchFamily="34" charset="0"/>
              </a:rPr>
              <a:t>2. </a:t>
            </a:r>
            <a:r>
              <a:rPr lang="en-US" sz="1600" b="1" dirty="0">
                <a:latin typeface="Arial" panose="020B0604020202020204" pitchFamily="34" charset="0"/>
                <a:ea typeface="Calibri" panose="020F0502020204030204" pitchFamily="34" charset="0"/>
                <a:cs typeface="Arial" panose="020B0604020202020204" pitchFamily="34" charset="0"/>
              </a:rPr>
              <a:t>Blended Learning: </a:t>
            </a:r>
            <a:r>
              <a:rPr lang="en-US" sz="1600" dirty="0">
                <a:latin typeface="Arial" panose="020B0604020202020204" pitchFamily="34" charset="0"/>
                <a:ea typeface="Calibri" panose="020F0502020204030204" pitchFamily="34" charset="0"/>
                <a:cs typeface="Arial" panose="020B0604020202020204" pitchFamily="34" charset="0"/>
              </a:rPr>
              <a:t>Training youth on entrepreneurship, through a mix of physical and online methods - came in very handy during Covid19.</a:t>
            </a:r>
          </a:p>
          <a:p>
            <a:pPr algn="just" fontAlgn="base">
              <a:spcAft>
                <a:spcPts val="60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b="1" dirty="0">
                <a:latin typeface="Arial" panose="020B0604020202020204" pitchFamily="34" charset="0"/>
                <a:ea typeface="Calibri" panose="020F0502020204030204" pitchFamily="34" charset="0"/>
                <a:cs typeface="Arial" panose="020B0604020202020204" pitchFamily="34" charset="0"/>
              </a:rPr>
              <a:t>3. </a:t>
            </a:r>
            <a:r>
              <a:rPr lang="en-US" sz="1600" b="1" kern="100" dirty="0">
                <a:effectLst/>
                <a:latin typeface="Arial" panose="020B0604020202020204" pitchFamily="34" charset="0"/>
                <a:ea typeface="Calibri" panose="020F0502020204030204" pitchFamily="34" charset="0"/>
                <a:cs typeface="Arial" panose="020B0604020202020204" pitchFamily="34" charset="0"/>
              </a:rPr>
              <a:t>Financial Inclusion assessment (Kenya and Uganda) Commissioned by DCA:  </a:t>
            </a:r>
          </a:p>
          <a:p>
            <a:pPr marL="0" marR="0">
              <a:lnSpc>
                <a:spcPct val="107000"/>
              </a:lnSpc>
              <a:spcBef>
                <a:spcPts val="0"/>
              </a:spcBef>
              <a:spcAft>
                <a:spcPts val="80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This </a:t>
            </a:r>
            <a:r>
              <a:rPr lang="en-US" sz="1600" kern="100" dirty="0">
                <a:latin typeface="Arial" panose="020B0604020202020204" pitchFamily="34" charset="0"/>
                <a:ea typeface="Calibri" panose="020F0502020204030204" pitchFamily="34" charset="0"/>
                <a:cs typeface="Arial" panose="020B0604020202020204" pitchFamily="34" charset="0"/>
              </a:rPr>
              <a:t>was</a:t>
            </a:r>
            <a:r>
              <a:rPr lang="en-US" sz="1600" kern="100" dirty="0">
                <a:effectLst/>
                <a:latin typeface="Arial" panose="020B0604020202020204" pitchFamily="34" charset="0"/>
                <a:ea typeface="Calibri" panose="020F0502020204030204" pitchFamily="34" charset="0"/>
                <a:cs typeface="Arial" panose="020B0604020202020204" pitchFamily="34" charset="0"/>
              </a:rPr>
              <a:t> a formal, data-driven market study focused on assessing key drivers and barriers to digital financial inclusion in Kakuma, Kalobeyei and Bidi </a:t>
            </a:r>
            <a:r>
              <a:rPr lang="en-US" sz="1600" kern="100" dirty="0" err="1">
                <a:effectLst/>
                <a:latin typeface="Arial" panose="020B0604020202020204" pitchFamily="34" charset="0"/>
                <a:ea typeface="Calibri" panose="020F0502020204030204" pitchFamily="34" charset="0"/>
                <a:cs typeface="Arial" panose="020B0604020202020204" pitchFamily="34" charset="0"/>
              </a:rPr>
              <a:t>Bidi</a:t>
            </a:r>
            <a:r>
              <a:rPr lang="en-US" sz="1600" kern="100" dirty="0">
                <a:effectLst/>
                <a:latin typeface="Arial" panose="020B0604020202020204" pitchFamily="34" charset="0"/>
                <a:ea typeface="Calibri" panose="020F0502020204030204" pitchFamily="34" charset="0"/>
                <a:cs typeface="Arial" panose="020B0604020202020204" pitchFamily="34" charset="0"/>
              </a:rPr>
              <a:t> – with a view towards identifying viable solutions. Key recommendations included the need to:</a:t>
            </a:r>
          </a:p>
          <a:p>
            <a:pPr marL="342900" marR="0" lvl="0" indent="-342900">
              <a:lnSpc>
                <a:spcPct val="107000"/>
              </a:lnSpc>
              <a:spcBef>
                <a:spcPts val="0"/>
              </a:spcBef>
              <a:spcAft>
                <a:spcPts val="0"/>
              </a:spcAft>
              <a:buFont typeface="+mj-lt"/>
              <a:buAutoNum type="alphaLcParenR"/>
            </a:pP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Align financial products to needs – for refugees &amp; hosts.</a:t>
            </a:r>
          </a:p>
          <a:p>
            <a:pPr marL="342900" marR="0" lvl="0" indent="-342900">
              <a:lnSpc>
                <a:spcPct val="107000"/>
              </a:lnSpc>
              <a:spcBef>
                <a:spcPts val="0"/>
              </a:spcBef>
              <a:spcAft>
                <a:spcPts val="0"/>
              </a:spcAft>
              <a:buFont typeface="+mj-lt"/>
              <a:buAutoNum type="alphaLcParenR"/>
            </a:pP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Deepen financial and digital literacy.</a:t>
            </a:r>
          </a:p>
          <a:p>
            <a:pPr marL="342900" marR="0" lvl="0" indent="-342900">
              <a:lnSpc>
                <a:spcPct val="107000"/>
              </a:lnSpc>
              <a:spcBef>
                <a:spcPts val="0"/>
              </a:spcBef>
              <a:spcAft>
                <a:spcPts val="0"/>
              </a:spcAft>
              <a:buFont typeface="+mj-lt"/>
              <a:buAutoNum type="alphaLcParenR"/>
            </a:pP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Improve access to device ownership </a:t>
            </a:r>
            <a:r>
              <a:rPr lang="en-US" sz="1600" b="1" i="1" kern="100" dirty="0">
                <a:latin typeface="Calibri" panose="020F0502020204030204" pitchFamily="34" charset="0"/>
                <a:ea typeface="Calibri" panose="020F0502020204030204" pitchFamily="34" charset="0"/>
                <a:cs typeface="Times New Roman" panose="02020603050405020304" pitchFamily="18" charset="0"/>
              </a:rPr>
              <a:t>&amp; </a:t>
            </a: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charging points.</a:t>
            </a:r>
          </a:p>
          <a:p>
            <a:pPr marL="342900" marR="0" lvl="0" indent="-342900">
              <a:lnSpc>
                <a:spcPct val="107000"/>
              </a:lnSpc>
              <a:spcBef>
                <a:spcPts val="0"/>
              </a:spcBef>
              <a:spcAft>
                <a:spcPts val="800"/>
              </a:spcAft>
              <a:buFont typeface="+mj-lt"/>
              <a:buAutoNum type="alphaLcParenR"/>
            </a:pP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Making DFS more accessible and convenient to use.</a:t>
            </a:r>
          </a:p>
          <a:p>
            <a:pPr marL="0" marR="0">
              <a:lnSpc>
                <a:spcPct val="107000"/>
              </a:lnSpc>
              <a:spcBef>
                <a:spcPts val="0"/>
              </a:spcBef>
              <a:spcAft>
                <a:spcPts val="80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algn="just" fontAlgn="base">
              <a:spcAft>
                <a:spcPts val="6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algn="just" fontAlgn="base">
              <a:spcAft>
                <a:spcPts val="6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algn="just" fontAlgn="base">
              <a:spcAft>
                <a:spcPts val="6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algn="just" fontAlgn="base">
              <a:spcAft>
                <a:spcPts val="600"/>
              </a:spcAft>
              <a:buNone/>
            </a:pP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70D63E5-5B2A-01BD-FF13-10371F7682EC}"/>
              </a:ext>
            </a:extLst>
          </p:cNvPr>
          <p:cNvPicPr>
            <a:picLocks noChangeAspect="1"/>
          </p:cNvPicPr>
          <p:nvPr/>
        </p:nvPicPr>
        <p:blipFill>
          <a:blip r:embed="rId4" cstate="print">
            <a:extLst>
              <a:ext uri="{28A0092B-C50C-407E-A947-70E740481C1C}">
                <a14:useLocalDpi xmlns:a14="http://schemas.microsoft.com/office/drawing/2010/main" val="0"/>
              </a:ext>
            </a:extLst>
          </a:blip>
          <a:srcRect l="34242" r="34242"/>
          <a:stretch/>
        </p:blipFill>
        <p:spPr>
          <a:xfrm>
            <a:off x="0" y="-22"/>
            <a:ext cx="3238500" cy="6858022"/>
          </a:xfrm>
          <a:prstGeom prst="rect">
            <a:avLst/>
          </a:prstGeom>
        </p:spPr>
      </p:pic>
      <p:sp>
        <p:nvSpPr>
          <p:cNvPr id="8" name="Title 1">
            <a:extLst>
              <a:ext uri="{FF2B5EF4-FFF2-40B4-BE49-F238E27FC236}">
                <a16:creationId xmlns:a16="http://schemas.microsoft.com/office/drawing/2014/main" id="{FFF46B9A-A351-032A-DAC4-205E16E9F5AB}"/>
              </a:ext>
            </a:extLst>
          </p:cNvPr>
          <p:cNvSpPr txBox="1">
            <a:spLocks/>
          </p:cNvSpPr>
          <p:nvPr/>
        </p:nvSpPr>
        <p:spPr>
          <a:xfrm rot="-10800000" flipV="1">
            <a:off x="3448931" y="551745"/>
            <a:ext cx="7872211" cy="1006636"/>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baseline="0">
                <a:solidFill>
                  <a:schemeClr val="tx1"/>
                </a:solidFill>
                <a:latin typeface="+mj-lt"/>
                <a:ea typeface="+mj-ea"/>
                <a:cs typeface="+mj-cs"/>
              </a:defRPr>
            </a:lvl1pPr>
          </a:lstStyle>
          <a:p>
            <a:r>
              <a:rPr lang="en-GB" dirty="0">
                <a:solidFill>
                  <a:srgbClr val="C00000"/>
                </a:solidFill>
                <a:latin typeface="+mn-lt"/>
              </a:rPr>
              <a:t>Introduction &amp; Background – DCA &amp; SCC on Digital Tools.</a:t>
            </a:r>
            <a:br>
              <a:rPr lang="en-GB" dirty="0">
                <a:solidFill>
                  <a:srgbClr val="C00000"/>
                </a:solidFill>
                <a:latin typeface="+mn-lt"/>
              </a:rPr>
            </a:br>
            <a:endParaRPr lang="en-GB" sz="2800" dirty="0">
              <a:solidFill>
                <a:srgbClr val="C00000"/>
              </a:solidFill>
              <a:latin typeface="+mn-lt"/>
            </a:endParaRPr>
          </a:p>
        </p:txBody>
      </p:sp>
      <p:sp>
        <p:nvSpPr>
          <p:cNvPr id="10" name="TextBox 9">
            <a:extLst>
              <a:ext uri="{FF2B5EF4-FFF2-40B4-BE49-F238E27FC236}">
                <a16:creationId xmlns:a16="http://schemas.microsoft.com/office/drawing/2014/main" id="{2C1C833A-4855-23CC-912B-78AA35D1D30B}"/>
              </a:ext>
            </a:extLst>
          </p:cNvPr>
          <p:cNvSpPr txBox="1"/>
          <p:nvPr/>
        </p:nvSpPr>
        <p:spPr>
          <a:xfrm rot="5400000">
            <a:off x="-297781" y="482496"/>
            <a:ext cx="865622" cy="138499"/>
          </a:xfrm>
          <a:prstGeom prst="rect">
            <a:avLst/>
          </a:prstGeom>
          <a:noFill/>
        </p:spPr>
        <p:txBody>
          <a:bodyPr wrap="none" lIns="0" tIns="0" rIns="0" bIns="0" rtlCol="0">
            <a:spAutoFit/>
          </a:bodyPr>
          <a:lstStyle/>
          <a:p>
            <a:r>
              <a:rPr lang="en-GB" sz="900" b="0" i="0" dirty="0">
                <a:effectLst/>
                <a:latin typeface="-apple-system"/>
              </a:rPr>
              <a:t>Mikkel Østergaard</a:t>
            </a:r>
            <a:endParaRPr lang="en-GB" sz="900" dirty="0"/>
          </a:p>
        </p:txBody>
      </p:sp>
      <p:pic>
        <p:nvPicPr>
          <p:cNvPr id="3" name="Picture 2" descr="A person handing out money to a group of people&#10;&#10;Description automatically generated with low confidence">
            <a:extLst>
              <a:ext uri="{FF2B5EF4-FFF2-40B4-BE49-F238E27FC236}">
                <a16:creationId xmlns:a16="http://schemas.microsoft.com/office/drawing/2014/main" id="{0C605794-5A50-53C9-AD5D-6B930122E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73570"/>
            <a:ext cx="3238499" cy="4863128"/>
          </a:xfrm>
          <a:prstGeom prst="rect">
            <a:avLst/>
          </a:prstGeom>
        </p:spPr>
      </p:pic>
    </p:spTree>
    <p:extLst>
      <p:ext uri="{BB962C8B-B14F-4D97-AF65-F5344CB8AC3E}">
        <p14:creationId xmlns:p14="http://schemas.microsoft.com/office/powerpoint/2010/main" val="406640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9681E7-3FFC-37F2-DF61-174B62AE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38500" cy="6858000"/>
          </a:xfrm>
          <a:prstGeom prst="rect">
            <a:avLst/>
          </a:prstGeom>
        </p:spPr>
      </p:pic>
      <p:sp>
        <p:nvSpPr>
          <p:cNvPr id="4" name="Date Placeholder 3">
            <a:extLst>
              <a:ext uri="{FF2B5EF4-FFF2-40B4-BE49-F238E27FC236}">
                <a16:creationId xmlns:a16="http://schemas.microsoft.com/office/drawing/2014/main" id="{9E11EF0F-E2E2-43AB-9D7A-D5506E1C4777}"/>
              </a:ext>
            </a:extLst>
          </p:cNvPr>
          <p:cNvSpPr>
            <a:spLocks noGrp="1"/>
          </p:cNvSpPr>
          <p:nvPr>
            <p:ph type="dt" sz="half" idx="10"/>
          </p:nvPr>
        </p:nvSpPr>
        <p:spPr/>
        <p:txBody>
          <a:bodyPr/>
          <a:lstStyle/>
          <a:p>
            <a:fld id="{7551E469-9AEE-42F6-8687-3B711E1E8F84}" type="datetime4">
              <a:rPr lang="en-GB" smtClean="0"/>
              <a:t>11 June 2023</a:t>
            </a:fld>
            <a:endParaRPr lang="en-GB" dirty="0"/>
          </a:p>
        </p:txBody>
      </p:sp>
      <p:sp>
        <p:nvSpPr>
          <p:cNvPr id="5" name="Slide Number Placeholder 4">
            <a:extLst>
              <a:ext uri="{FF2B5EF4-FFF2-40B4-BE49-F238E27FC236}">
                <a16:creationId xmlns:a16="http://schemas.microsoft.com/office/drawing/2014/main" id="{60C9D2A3-A935-45FF-99C4-A50F010D79EE}"/>
              </a:ext>
            </a:extLst>
          </p:cNvPr>
          <p:cNvSpPr>
            <a:spLocks noGrp="1"/>
          </p:cNvSpPr>
          <p:nvPr>
            <p:ph type="sldNum" sz="quarter" idx="12"/>
          </p:nvPr>
        </p:nvSpPr>
        <p:spPr/>
        <p:txBody>
          <a:bodyPr/>
          <a:lstStyle/>
          <a:p>
            <a:fld id="{45D37B1E-C366-494F-A587-962AD9AABC83}" type="slidenum">
              <a:rPr lang="en-GB" smtClean="0"/>
              <a:pPr/>
              <a:t>3</a:t>
            </a:fld>
            <a:endParaRPr lang="en-GB" dirty="0"/>
          </a:p>
        </p:txBody>
      </p:sp>
      <p:sp>
        <p:nvSpPr>
          <p:cNvPr id="14" name="Text Placeholder 1">
            <a:extLst>
              <a:ext uri="{FF2B5EF4-FFF2-40B4-BE49-F238E27FC236}">
                <a16:creationId xmlns:a16="http://schemas.microsoft.com/office/drawing/2014/main" id="{A96142D4-42B9-1FAA-3ACB-CF068775722F}"/>
              </a:ext>
            </a:extLst>
          </p:cNvPr>
          <p:cNvSpPr txBox="1">
            <a:spLocks/>
          </p:cNvSpPr>
          <p:nvPr/>
        </p:nvSpPr>
        <p:spPr>
          <a:xfrm>
            <a:off x="3786389" y="1398472"/>
            <a:ext cx="7728500" cy="50578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2pPr>
            <a:lvl3pPr marL="324000" indent="-324000" algn="l" defTabSz="914400" rtl="0" eaLnBrk="1" latinLnBrk="0" hangingPunct="1">
              <a:lnSpc>
                <a:spcPct val="100000"/>
              </a:lnSpc>
              <a:spcBef>
                <a:spcPts val="0"/>
              </a:spcBef>
              <a:buClr>
                <a:schemeClr val="tx2"/>
              </a:buClr>
              <a:buFont typeface="+mj-lt"/>
              <a:buAutoNum type="arabicPeriod"/>
              <a:defRPr sz="2000" kern="1200">
                <a:solidFill>
                  <a:schemeClr val="tx1"/>
                </a:solidFill>
                <a:latin typeface="+mn-lt"/>
                <a:ea typeface="+mn-ea"/>
                <a:cs typeface="+mn-cs"/>
              </a:defRPr>
            </a:lvl3pPr>
            <a:lvl4pPr marL="504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4pPr>
            <a:lvl5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5pPr>
            <a:lvl6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6pPr>
            <a:lvl7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7pPr>
            <a:lvl8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8pPr>
            <a:lvl9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9pPr>
          </a:lstStyle>
          <a:p>
            <a:pPr algn="just" fontAlgn="base">
              <a:spcAft>
                <a:spcPts val="6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18 partners - 50% of which are private sector </a:t>
            </a:r>
            <a:r>
              <a:rPr lang="en-GB" sz="1800" dirty="0">
                <a:latin typeface="Arial" panose="020B0604020202020204" pitchFamily="34" charset="0"/>
                <a:ea typeface="Calibri" panose="020F0502020204030204" pitchFamily="34" charset="0"/>
                <a:cs typeface="Arial" panose="020B0604020202020204" pitchFamily="34" charset="0"/>
              </a:rPr>
              <a:t>a</a:t>
            </a:r>
            <a:r>
              <a:rPr lang="en-GB" sz="1800" dirty="0">
                <a:effectLst/>
                <a:latin typeface="Arial" panose="020B0604020202020204" pitchFamily="34" charset="0"/>
                <a:ea typeface="Calibri" panose="020F0502020204030204" pitchFamily="34" charset="0"/>
                <a:cs typeface="Arial" panose="020B0604020202020204" pitchFamily="34" charset="0"/>
              </a:rPr>
              <a:t>ctors. The 9 for-profit entities are diverse:</a:t>
            </a:r>
          </a:p>
          <a:p>
            <a:pPr marL="342900" marR="0" lvl="0" indent="-342900">
              <a:lnSpc>
                <a:spcPct val="107000"/>
              </a:lnSpc>
              <a:spcBef>
                <a:spcPts val="0"/>
              </a:spcBef>
              <a:spcAft>
                <a:spcPts val="0"/>
              </a:spcAft>
              <a:buFont typeface="+mj-lt"/>
              <a:buAutoNum type="alphaLcParenR"/>
            </a:pPr>
            <a:r>
              <a:rPr lang="en-US" sz="1800" u="sng"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-based Company: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Managing out-grower schemes with elaborate extension services,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off-taking, manufacturing &amp; exporting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(pyrethrum value chain).</a:t>
            </a:r>
          </a:p>
          <a:p>
            <a:pPr marL="342900" marR="0" lvl="0" indent="-342900">
              <a:lnSpc>
                <a:spcPct val="107000"/>
              </a:lnSpc>
              <a:spcBef>
                <a:spcPts val="0"/>
              </a:spcBef>
              <a:spcAft>
                <a:spcPts val="0"/>
              </a:spcAft>
              <a:buFont typeface="+mj-lt"/>
              <a:buAutoNum type="alphaLcParenR"/>
            </a:pPr>
            <a:r>
              <a:rPr lang="en-US" sz="1800" u="sng" kern="100" dirty="0" err="1">
                <a:effectLst/>
                <a:latin typeface="Calibri" panose="020F0502020204030204" pitchFamily="34" charset="0"/>
                <a:ea typeface="Calibri" panose="020F0502020204030204" pitchFamily="34" charset="0"/>
                <a:cs typeface="Times New Roman" panose="02020603050405020304" pitchFamily="18" charset="0"/>
              </a:rPr>
              <a:t>Agritech</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 Company: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Offering farmer level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online climate advisory services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&amp; climate-based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credit risk assessment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services for MFIs targeting SHFs (Vegetable/Chia Seed value chains).</a:t>
            </a:r>
          </a:p>
          <a:p>
            <a:pPr marL="342900" marR="0" lvl="0" indent="-342900">
              <a:lnSpc>
                <a:spcPct val="107000"/>
              </a:lnSpc>
              <a:spcBef>
                <a:spcPts val="0"/>
              </a:spcBef>
              <a:spcAft>
                <a:spcPts val="0"/>
              </a:spcAft>
              <a:buFont typeface="+mj-lt"/>
              <a:buAutoNum type="alphaLcParen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Social enterprises: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Developing/implementing sustainable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Black Soldier Fly (BSF)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production models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Utilization of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insects for food and feed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Desert locust and crickets.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(iii)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Energy poverty alleviation for women through greening solutions - energy saving stoves &amp; solar energy solutions.</a:t>
            </a:r>
          </a:p>
          <a:p>
            <a:pPr marL="342900" marR="0" lvl="0" indent="-342900">
              <a:lnSpc>
                <a:spcPct val="107000"/>
              </a:lnSpc>
              <a:spcBef>
                <a:spcPts val="0"/>
              </a:spcBef>
              <a:spcAft>
                <a:spcPts val="0"/>
              </a:spcAft>
              <a:buFont typeface="+mj-lt"/>
              <a:buAutoNum type="alphaLcParen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Technical Consultancy Firms: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Technical support in modelling in financial inclusion for youths and SHFs –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incubation centers, career guidance &amp; counselling, access to DFS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(including credit).</a:t>
            </a:r>
          </a:p>
          <a:p>
            <a:pPr marL="342900" marR="0" lvl="0" indent="-342900">
              <a:lnSpc>
                <a:spcPct val="107000"/>
              </a:lnSpc>
              <a:spcBef>
                <a:spcPts val="0"/>
              </a:spcBef>
              <a:spcAft>
                <a:spcPts val="800"/>
              </a:spcAft>
              <a:buFont typeface="+mj-lt"/>
              <a:buAutoNum type="alphaLcParen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Micro Finance Institutions: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Increasing financial inclusion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through improved access to affordable credit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targeting higher potential counties as well as refugees and host community youth in Turkana County.</a:t>
            </a:r>
          </a:p>
          <a:p>
            <a:pPr algn="just" fontAlgn="base">
              <a:spcAft>
                <a:spcPts val="600"/>
              </a:spcAft>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just" fontAlgn="base">
              <a:spcAft>
                <a:spcPts val="600"/>
              </a:spcAft>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6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b="1" u="sng"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b="1" u="sng"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None/>
            </a:pPr>
            <a:r>
              <a:rPr lang="en-US" sz="1600" b="1" u="sng" kern="100" dirty="0">
                <a:effectLst/>
                <a:latin typeface="Calibri" panose="020F0502020204030204" pitchFamily="34" charset="0"/>
                <a:ea typeface="Calibri" panose="020F0502020204030204" pitchFamily="34" charset="0"/>
                <a:cs typeface="Times New Roman" panose="02020603050405020304" pitchFamily="18" charset="0"/>
              </a:rPr>
              <a:t>Key Issues emerging from PSE partnerships: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Scope of work &amp; responsibility sharing in the project design – who is best placed between private sector actor &amp; CSO with regards to effectiveness, efficiency, and sustainability.</a:t>
            </a:r>
          </a:p>
          <a:p>
            <a:pPr marL="342900" marR="0" lvl="0" indent="-342900">
              <a:lnSpc>
                <a:spcPct val="107000"/>
              </a:lnSpc>
              <a:spcBef>
                <a:spcPts val="0"/>
              </a:spcBef>
              <a:spcAft>
                <a:spcPts val="0"/>
              </a:spcAft>
              <a:buFont typeface="+mj-lt"/>
              <a:buAutoNum type="alphaLcParen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Partnership formalization – is it a cooperation agreement (mostly used by CSOs), MoU or service contract.</a:t>
            </a:r>
          </a:p>
          <a:p>
            <a:pPr marL="342900" marR="0" lvl="0" indent="-342900">
              <a:lnSpc>
                <a:spcPct val="107000"/>
              </a:lnSpc>
              <a:spcBef>
                <a:spcPts val="0"/>
              </a:spcBef>
              <a:spcAft>
                <a:spcPts val="0"/>
              </a:spcAft>
              <a:buFont typeface="+mj-lt"/>
              <a:buAutoNum type="alphaLcParen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Keeping the partnership balanced between achieving the development objectives (including CHS) and commercial objectives of the project.</a:t>
            </a:r>
          </a:p>
          <a:p>
            <a:pPr marL="342900" marR="0" lvl="0" indent="-342900">
              <a:lnSpc>
                <a:spcPct val="107000"/>
              </a:lnSpc>
              <a:spcBef>
                <a:spcPts val="0"/>
              </a:spcBef>
              <a:spcAft>
                <a:spcPts val="800"/>
              </a:spcAft>
              <a:buFont typeface="+mj-lt"/>
              <a:buAutoNum type="alphaLcParen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Mutually reinforcing commitment to and implementation of both parties to Business &amp; Human rights/Responsible Business Conduct.</a:t>
            </a:r>
          </a:p>
          <a:p>
            <a:pPr algn="just" fontAlgn="base">
              <a:spcAft>
                <a:spcPts val="600"/>
              </a:spcAft>
              <a:buNone/>
            </a:pP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70D63E5-5B2A-01BD-FF13-10371F7682EC}"/>
              </a:ext>
            </a:extLst>
          </p:cNvPr>
          <p:cNvPicPr>
            <a:picLocks noChangeAspect="1"/>
          </p:cNvPicPr>
          <p:nvPr/>
        </p:nvPicPr>
        <p:blipFill>
          <a:blip r:embed="rId4" cstate="print">
            <a:extLst>
              <a:ext uri="{28A0092B-C50C-407E-A947-70E740481C1C}">
                <a14:useLocalDpi xmlns:a14="http://schemas.microsoft.com/office/drawing/2010/main" val="0"/>
              </a:ext>
            </a:extLst>
          </a:blip>
          <a:srcRect l="34242" r="34242"/>
          <a:stretch/>
        </p:blipFill>
        <p:spPr>
          <a:xfrm>
            <a:off x="0" y="-22"/>
            <a:ext cx="3238500" cy="6858022"/>
          </a:xfrm>
          <a:prstGeom prst="rect">
            <a:avLst/>
          </a:prstGeom>
        </p:spPr>
      </p:pic>
      <p:sp>
        <p:nvSpPr>
          <p:cNvPr id="8" name="Title 1">
            <a:extLst>
              <a:ext uri="{FF2B5EF4-FFF2-40B4-BE49-F238E27FC236}">
                <a16:creationId xmlns:a16="http://schemas.microsoft.com/office/drawing/2014/main" id="{FFF46B9A-A351-032A-DAC4-205E16E9F5AB}"/>
              </a:ext>
            </a:extLst>
          </p:cNvPr>
          <p:cNvSpPr txBox="1">
            <a:spLocks/>
          </p:cNvSpPr>
          <p:nvPr/>
        </p:nvSpPr>
        <p:spPr>
          <a:xfrm rot="-10800000" flipV="1">
            <a:off x="3581399" y="526547"/>
            <a:ext cx="7872211" cy="1006636"/>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baseline="0">
                <a:solidFill>
                  <a:schemeClr val="tx1"/>
                </a:solidFill>
                <a:latin typeface="+mj-lt"/>
                <a:ea typeface="+mj-ea"/>
                <a:cs typeface="+mj-cs"/>
              </a:defRPr>
            </a:lvl1pPr>
          </a:lstStyle>
          <a:p>
            <a:r>
              <a:rPr lang="en-GB" sz="2800" dirty="0">
                <a:solidFill>
                  <a:srgbClr val="C00000"/>
                </a:solidFill>
                <a:latin typeface="+mn-lt"/>
              </a:rPr>
              <a:t>Private Sector Engagement – DCA Kenya Partnership Mix.</a:t>
            </a:r>
            <a:br>
              <a:rPr lang="en-GB" sz="2800" dirty="0">
                <a:solidFill>
                  <a:srgbClr val="C00000"/>
                </a:solidFill>
                <a:latin typeface="+mn-lt"/>
              </a:rPr>
            </a:br>
            <a:endParaRPr lang="en-GB" sz="2800" dirty="0">
              <a:solidFill>
                <a:srgbClr val="C00000"/>
              </a:solidFill>
              <a:latin typeface="+mn-lt"/>
            </a:endParaRPr>
          </a:p>
        </p:txBody>
      </p:sp>
      <p:sp>
        <p:nvSpPr>
          <p:cNvPr id="10" name="TextBox 9">
            <a:extLst>
              <a:ext uri="{FF2B5EF4-FFF2-40B4-BE49-F238E27FC236}">
                <a16:creationId xmlns:a16="http://schemas.microsoft.com/office/drawing/2014/main" id="{2C1C833A-4855-23CC-912B-78AA35D1D30B}"/>
              </a:ext>
            </a:extLst>
          </p:cNvPr>
          <p:cNvSpPr txBox="1"/>
          <p:nvPr/>
        </p:nvSpPr>
        <p:spPr>
          <a:xfrm rot="5400000">
            <a:off x="-297781" y="482496"/>
            <a:ext cx="865622" cy="138499"/>
          </a:xfrm>
          <a:prstGeom prst="rect">
            <a:avLst/>
          </a:prstGeom>
          <a:noFill/>
        </p:spPr>
        <p:txBody>
          <a:bodyPr wrap="none" lIns="0" tIns="0" rIns="0" bIns="0" rtlCol="0">
            <a:spAutoFit/>
          </a:bodyPr>
          <a:lstStyle/>
          <a:p>
            <a:r>
              <a:rPr lang="en-GB" sz="900" b="0" i="0" dirty="0">
                <a:effectLst/>
                <a:latin typeface="-apple-system"/>
              </a:rPr>
              <a:t>Mikkel Østergaard</a:t>
            </a:r>
            <a:endParaRPr lang="en-GB" sz="900" dirty="0"/>
          </a:p>
        </p:txBody>
      </p:sp>
    </p:spTree>
    <p:extLst>
      <p:ext uri="{BB962C8B-B14F-4D97-AF65-F5344CB8AC3E}">
        <p14:creationId xmlns:p14="http://schemas.microsoft.com/office/powerpoint/2010/main" val="94462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9681E7-3FFC-37F2-DF61-174B62AE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38500" cy="6858000"/>
          </a:xfrm>
          <a:prstGeom prst="rect">
            <a:avLst/>
          </a:prstGeom>
        </p:spPr>
      </p:pic>
      <p:sp>
        <p:nvSpPr>
          <p:cNvPr id="4" name="Date Placeholder 3">
            <a:extLst>
              <a:ext uri="{FF2B5EF4-FFF2-40B4-BE49-F238E27FC236}">
                <a16:creationId xmlns:a16="http://schemas.microsoft.com/office/drawing/2014/main" id="{9E11EF0F-E2E2-43AB-9D7A-D5506E1C4777}"/>
              </a:ext>
            </a:extLst>
          </p:cNvPr>
          <p:cNvSpPr>
            <a:spLocks noGrp="1"/>
          </p:cNvSpPr>
          <p:nvPr>
            <p:ph type="dt" sz="half" idx="10"/>
          </p:nvPr>
        </p:nvSpPr>
        <p:spPr/>
        <p:txBody>
          <a:bodyPr/>
          <a:lstStyle/>
          <a:p>
            <a:fld id="{7551E469-9AEE-42F6-8687-3B711E1E8F84}" type="datetime4">
              <a:rPr lang="en-GB" smtClean="0"/>
              <a:t>11 June 2023</a:t>
            </a:fld>
            <a:endParaRPr lang="en-GB" dirty="0"/>
          </a:p>
        </p:txBody>
      </p:sp>
      <p:sp>
        <p:nvSpPr>
          <p:cNvPr id="5" name="Slide Number Placeholder 4">
            <a:extLst>
              <a:ext uri="{FF2B5EF4-FFF2-40B4-BE49-F238E27FC236}">
                <a16:creationId xmlns:a16="http://schemas.microsoft.com/office/drawing/2014/main" id="{60C9D2A3-A935-45FF-99C4-A50F010D79EE}"/>
              </a:ext>
            </a:extLst>
          </p:cNvPr>
          <p:cNvSpPr>
            <a:spLocks noGrp="1"/>
          </p:cNvSpPr>
          <p:nvPr>
            <p:ph type="sldNum" sz="quarter" idx="12"/>
          </p:nvPr>
        </p:nvSpPr>
        <p:spPr/>
        <p:txBody>
          <a:bodyPr/>
          <a:lstStyle/>
          <a:p>
            <a:fld id="{45D37B1E-C366-494F-A587-962AD9AABC83}" type="slidenum">
              <a:rPr lang="en-GB" smtClean="0"/>
              <a:pPr/>
              <a:t>4</a:t>
            </a:fld>
            <a:endParaRPr lang="en-GB" dirty="0"/>
          </a:p>
        </p:txBody>
      </p:sp>
      <p:sp>
        <p:nvSpPr>
          <p:cNvPr id="14" name="Text Placeholder 1">
            <a:extLst>
              <a:ext uri="{FF2B5EF4-FFF2-40B4-BE49-F238E27FC236}">
                <a16:creationId xmlns:a16="http://schemas.microsoft.com/office/drawing/2014/main" id="{A96142D4-42B9-1FAA-3ACB-CF068775722F}"/>
              </a:ext>
            </a:extLst>
          </p:cNvPr>
          <p:cNvSpPr txBox="1">
            <a:spLocks/>
          </p:cNvSpPr>
          <p:nvPr/>
        </p:nvSpPr>
        <p:spPr>
          <a:xfrm>
            <a:off x="3786389" y="1273617"/>
            <a:ext cx="7728500" cy="50578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2pPr>
            <a:lvl3pPr marL="324000" indent="-324000" algn="l" defTabSz="914400" rtl="0" eaLnBrk="1" latinLnBrk="0" hangingPunct="1">
              <a:lnSpc>
                <a:spcPct val="100000"/>
              </a:lnSpc>
              <a:spcBef>
                <a:spcPts val="0"/>
              </a:spcBef>
              <a:buClr>
                <a:schemeClr val="tx2"/>
              </a:buClr>
              <a:buFont typeface="+mj-lt"/>
              <a:buAutoNum type="arabicPeriod"/>
              <a:defRPr sz="2000" kern="1200">
                <a:solidFill>
                  <a:schemeClr val="tx1"/>
                </a:solidFill>
                <a:latin typeface="+mn-lt"/>
                <a:ea typeface="+mn-ea"/>
                <a:cs typeface="+mn-cs"/>
              </a:defRPr>
            </a:lvl3pPr>
            <a:lvl4pPr marL="504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4pPr>
            <a:lvl5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5pPr>
            <a:lvl6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6pPr>
            <a:lvl7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7pPr>
            <a:lvl8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8pPr>
            <a:lvl9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9pPr>
          </a:lstStyle>
          <a:p>
            <a:pPr marL="0" marR="0">
              <a:lnSpc>
                <a:spcPct val="107000"/>
              </a:lnSpc>
              <a:spcBef>
                <a:spcPts val="0"/>
              </a:spcBef>
              <a:spcAft>
                <a:spcPts val="800"/>
              </a:spcAft>
              <a:buNone/>
            </a:pPr>
            <a:r>
              <a:rPr lang="en-US" sz="1900" b="1" u="sng" kern="100" dirty="0">
                <a:effectLst/>
                <a:latin typeface="Calibri" panose="020F0502020204030204" pitchFamily="34" charset="0"/>
                <a:ea typeface="Calibri" panose="020F0502020204030204" pitchFamily="34" charset="0"/>
                <a:cs typeface="Times New Roman" panose="02020603050405020304" pitchFamily="18" charset="0"/>
              </a:rPr>
              <a:t>Key </a:t>
            </a:r>
            <a:r>
              <a:rPr lang="en-US" sz="19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1900" b="1" u="sng" kern="100" dirty="0">
                <a:effectLst/>
                <a:latin typeface="Calibri" panose="020F0502020204030204" pitchFamily="34" charset="0"/>
                <a:ea typeface="Calibri" panose="020F0502020204030204" pitchFamily="34" charset="0"/>
                <a:cs typeface="Times New Roman" panose="02020603050405020304" pitchFamily="18" charset="0"/>
              </a:rPr>
              <a:t>ssues emerging from PSE partnerships:</a:t>
            </a:r>
            <a:endParaRPr lang="en-US" sz="1900" b="1" u="sng"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Due Diligence </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are the tools we are using suitable for ‘for-profits’? Currently, most tools are designed for or inspired by CSO/NGO partnerships.</a:t>
            </a:r>
          </a:p>
          <a:p>
            <a:pPr marL="342900" marR="0" lvl="0" indent="-342900">
              <a:lnSpc>
                <a:spcPct val="107000"/>
              </a:lnSpc>
              <a:spcBef>
                <a:spcPts val="0"/>
              </a:spcBef>
              <a:spcAft>
                <a:spcPts val="0"/>
              </a:spcAft>
              <a:buFont typeface="+mj-lt"/>
              <a:buAutoNum type="alphaLcParenR"/>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Scope of work &amp; responsibility sharing </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in the project design – who is best placed between private sector actor &amp; CSO with regards to effectiveness, efficiency, and sustainability.</a:t>
            </a:r>
          </a:p>
          <a:p>
            <a:pPr marL="342900" marR="0" lvl="0" indent="-342900">
              <a:lnSpc>
                <a:spcPct val="107000"/>
              </a:lnSpc>
              <a:spcBef>
                <a:spcPts val="0"/>
              </a:spcBef>
              <a:spcAft>
                <a:spcPts val="0"/>
              </a:spcAft>
              <a:buFont typeface="+mj-lt"/>
              <a:buAutoNum type="alphaLcParenR"/>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Partnership formalization </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is it a cooperation agreement (mostly used by CSOs), MoU or service contract?</a:t>
            </a:r>
          </a:p>
          <a:p>
            <a:pPr marL="342900" marR="0" lvl="0" indent="-342900">
              <a:lnSpc>
                <a:spcPct val="107000"/>
              </a:lnSpc>
              <a:spcBef>
                <a:spcPts val="0"/>
              </a:spcBef>
              <a:spcAft>
                <a:spcPts val="0"/>
              </a:spcAft>
              <a:buFont typeface="+mj-lt"/>
              <a:buAutoNum type="alphaLcParenR"/>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Keeping the partnership balanced </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between achieving the development objectives (including CHS) and commercial objectives of the project.</a:t>
            </a:r>
          </a:p>
          <a:p>
            <a:pPr marL="342900" marR="0" lvl="0" indent="-342900">
              <a:lnSpc>
                <a:spcPct val="107000"/>
              </a:lnSpc>
              <a:spcBef>
                <a:spcPts val="0"/>
              </a:spcBef>
              <a:spcAft>
                <a:spcPts val="800"/>
              </a:spcAft>
              <a:buFont typeface="+mj-lt"/>
              <a:buAutoNum type="alphaLcParenR"/>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Mutually reinforcing commitment to and implementation </a:t>
            </a:r>
            <a:r>
              <a:rPr lang="en-US" sz="1900" kern="100" dirty="0">
                <a:latin typeface="Calibri" panose="020F0502020204030204" pitchFamily="34" charset="0"/>
                <a:ea typeface="Calibri" panose="020F0502020204030204" pitchFamily="34" charset="0"/>
                <a:cs typeface="Times New Roman" panose="02020603050405020304" pitchFamily="18" charset="0"/>
              </a:rPr>
              <a:t>by</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both parties with regards to  </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Business &amp; Human rights/Responsible Business Conduct.</a:t>
            </a:r>
          </a:p>
          <a:p>
            <a:pPr marL="342900" marR="0" lvl="0" indent="-342900">
              <a:lnSpc>
                <a:spcPct val="107000"/>
              </a:lnSpc>
              <a:spcBef>
                <a:spcPts val="0"/>
              </a:spcBef>
              <a:spcAft>
                <a:spcPts val="800"/>
              </a:spcAft>
              <a:buFont typeface="+mj-lt"/>
              <a:buAutoNum type="alphaLcParenR"/>
            </a:pPr>
            <a:r>
              <a:rPr lang="en-US" sz="1900" b="1" kern="100" dirty="0">
                <a:latin typeface="Calibri" panose="020F0502020204030204" pitchFamily="34" charset="0"/>
                <a:ea typeface="Calibri" panose="020F0502020204030204" pitchFamily="34" charset="0"/>
                <a:cs typeface="Times New Roman" panose="02020603050405020304" pitchFamily="18" charset="0"/>
              </a:rPr>
              <a:t>Mode of operations </a:t>
            </a:r>
            <a:r>
              <a:rPr lang="en-US" sz="1900" kern="100" dirty="0">
                <a:latin typeface="Calibri" panose="020F0502020204030204" pitchFamily="34" charset="0"/>
                <a:ea typeface="Calibri" panose="020F0502020204030204" pitchFamily="34" charset="0"/>
                <a:cs typeface="Times New Roman" panose="02020603050405020304" pitchFamily="18" charset="0"/>
              </a:rPr>
              <a:t>– sometimes there is a </a:t>
            </a:r>
            <a:r>
              <a:rPr lang="en-US" sz="1900" b="1" kern="100" dirty="0">
                <a:latin typeface="Calibri" panose="020F0502020204030204" pitchFamily="34" charset="0"/>
                <a:ea typeface="Calibri" panose="020F0502020204030204" pitchFamily="34" charset="0"/>
                <a:cs typeface="Times New Roman" panose="02020603050405020304" pitchFamily="18" charset="0"/>
              </a:rPr>
              <a:t>disconnect</a:t>
            </a:r>
            <a:r>
              <a:rPr lang="en-US" sz="1900" kern="100" dirty="0">
                <a:latin typeface="Calibri" panose="020F0502020204030204" pitchFamily="34" charset="0"/>
                <a:ea typeface="Calibri" panose="020F0502020204030204" pitchFamily="34" charset="0"/>
                <a:cs typeface="Times New Roman" panose="02020603050405020304" pitchFamily="18" charset="0"/>
              </a:rPr>
              <a:t> between how we work and how ‘for-profits’ work. Bureaucratic/convoluted processes? </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600"/>
              </a:spcAft>
              <a:buNone/>
            </a:pP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70D63E5-5B2A-01BD-FF13-10371F7682EC}"/>
              </a:ext>
            </a:extLst>
          </p:cNvPr>
          <p:cNvPicPr>
            <a:picLocks noChangeAspect="1"/>
          </p:cNvPicPr>
          <p:nvPr/>
        </p:nvPicPr>
        <p:blipFill>
          <a:blip r:embed="rId4" cstate="print">
            <a:extLst>
              <a:ext uri="{28A0092B-C50C-407E-A947-70E740481C1C}">
                <a14:useLocalDpi xmlns:a14="http://schemas.microsoft.com/office/drawing/2010/main" val="0"/>
              </a:ext>
            </a:extLst>
          </a:blip>
          <a:srcRect l="34242" r="34242"/>
          <a:stretch/>
        </p:blipFill>
        <p:spPr>
          <a:xfrm>
            <a:off x="0" y="-22"/>
            <a:ext cx="3238500" cy="6858022"/>
          </a:xfrm>
          <a:prstGeom prst="rect">
            <a:avLst/>
          </a:prstGeom>
        </p:spPr>
      </p:pic>
      <p:sp>
        <p:nvSpPr>
          <p:cNvPr id="8" name="Title 1">
            <a:extLst>
              <a:ext uri="{FF2B5EF4-FFF2-40B4-BE49-F238E27FC236}">
                <a16:creationId xmlns:a16="http://schemas.microsoft.com/office/drawing/2014/main" id="{FFF46B9A-A351-032A-DAC4-205E16E9F5AB}"/>
              </a:ext>
            </a:extLst>
          </p:cNvPr>
          <p:cNvSpPr txBox="1">
            <a:spLocks/>
          </p:cNvSpPr>
          <p:nvPr/>
        </p:nvSpPr>
        <p:spPr>
          <a:xfrm rot="-10800000" flipV="1">
            <a:off x="3581399" y="526547"/>
            <a:ext cx="7872211" cy="1006636"/>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baseline="0">
                <a:solidFill>
                  <a:schemeClr val="tx1"/>
                </a:solidFill>
                <a:latin typeface="+mj-lt"/>
                <a:ea typeface="+mj-ea"/>
                <a:cs typeface="+mj-cs"/>
              </a:defRPr>
            </a:lvl1pPr>
          </a:lstStyle>
          <a:p>
            <a:r>
              <a:rPr lang="en-GB" sz="2800" dirty="0">
                <a:solidFill>
                  <a:srgbClr val="C00000"/>
                </a:solidFill>
                <a:latin typeface="+mn-lt"/>
              </a:rPr>
              <a:t>Private Sector Engagement – DCA Kenya Partnership Mix.</a:t>
            </a:r>
            <a:br>
              <a:rPr lang="en-GB" sz="2800" dirty="0">
                <a:solidFill>
                  <a:srgbClr val="C00000"/>
                </a:solidFill>
                <a:latin typeface="+mn-lt"/>
              </a:rPr>
            </a:br>
            <a:endParaRPr lang="en-GB" sz="2800" dirty="0">
              <a:solidFill>
                <a:srgbClr val="C00000"/>
              </a:solidFill>
              <a:latin typeface="+mn-lt"/>
            </a:endParaRPr>
          </a:p>
        </p:txBody>
      </p:sp>
      <p:sp>
        <p:nvSpPr>
          <p:cNvPr id="10" name="TextBox 9">
            <a:extLst>
              <a:ext uri="{FF2B5EF4-FFF2-40B4-BE49-F238E27FC236}">
                <a16:creationId xmlns:a16="http://schemas.microsoft.com/office/drawing/2014/main" id="{2C1C833A-4855-23CC-912B-78AA35D1D30B}"/>
              </a:ext>
            </a:extLst>
          </p:cNvPr>
          <p:cNvSpPr txBox="1"/>
          <p:nvPr/>
        </p:nvSpPr>
        <p:spPr>
          <a:xfrm rot="5400000">
            <a:off x="-297781" y="482496"/>
            <a:ext cx="865622" cy="138499"/>
          </a:xfrm>
          <a:prstGeom prst="rect">
            <a:avLst/>
          </a:prstGeom>
          <a:noFill/>
        </p:spPr>
        <p:txBody>
          <a:bodyPr wrap="none" lIns="0" tIns="0" rIns="0" bIns="0" rtlCol="0">
            <a:spAutoFit/>
          </a:bodyPr>
          <a:lstStyle/>
          <a:p>
            <a:r>
              <a:rPr lang="en-GB" sz="900" b="0" i="0" dirty="0">
                <a:effectLst/>
                <a:latin typeface="-apple-system"/>
              </a:rPr>
              <a:t>Mikkel Østergaard</a:t>
            </a:r>
            <a:endParaRPr lang="en-GB" sz="900" dirty="0"/>
          </a:p>
        </p:txBody>
      </p:sp>
    </p:spTree>
    <p:extLst>
      <p:ext uri="{BB962C8B-B14F-4D97-AF65-F5344CB8AC3E}">
        <p14:creationId xmlns:p14="http://schemas.microsoft.com/office/powerpoint/2010/main" val="221665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9681E7-3FFC-37F2-DF61-174B62AE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38500" cy="6858000"/>
          </a:xfrm>
          <a:prstGeom prst="rect">
            <a:avLst/>
          </a:prstGeom>
        </p:spPr>
      </p:pic>
      <p:sp>
        <p:nvSpPr>
          <p:cNvPr id="4" name="Date Placeholder 3">
            <a:extLst>
              <a:ext uri="{FF2B5EF4-FFF2-40B4-BE49-F238E27FC236}">
                <a16:creationId xmlns:a16="http://schemas.microsoft.com/office/drawing/2014/main" id="{9E11EF0F-E2E2-43AB-9D7A-D5506E1C4777}"/>
              </a:ext>
            </a:extLst>
          </p:cNvPr>
          <p:cNvSpPr>
            <a:spLocks noGrp="1"/>
          </p:cNvSpPr>
          <p:nvPr>
            <p:ph type="dt" sz="half" idx="10"/>
          </p:nvPr>
        </p:nvSpPr>
        <p:spPr/>
        <p:txBody>
          <a:bodyPr/>
          <a:lstStyle/>
          <a:p>
            <a:fld id="{7551E469-9AEE-42F6-8687-3B711E1E8F84}" type="datetime4">
              <a:rPr lang="en-GB" smtClean="0"/>
              <a:t>11 June 2023</a:t>
            </a:fld>
            <a:endParaRPr lang="en-GB" dirty="0"/>
          </a:p>
        </p:txBody>
      </p:sp>
      <p:sp>
        <p:nvSpPr>
          <p:cNvPr id="5" name="Slide Number Placeholder 4">
            <a:extLst>
              <a:ext uri="{FF2B5EF4-FFF2-40B4-BE49-F238E27FC236}">
                <a16:creationId xmlns:a16="http://schemas.microsoft.com/office/drawing/2014/main" id="{60C9D2A3-A935-45FF-99C4-A50F010D79EE}"/>
              </a:ext>
            </a:extLst>
          </p:cNvPr>
          <p:cNvSpPr>
            <a:spLocks noGrp="1"/>
          </p:cNvSpPr>
          <p:nvPr>
            <p:ph type="sldNum" sz="quarter" idx="12"/>
          </p:nvPr>
        </p:nvSpPr>
        <p:spPr/>
        <p:txBody>
          <a:bodyPr/>
          <a:lstStyle/>
          <a:p>
            <a:fld id="{45D37B1E-C366-494F-A587-962AD9AABC83}" type="slidenum">
              <a:rPr lang="en-GB" smtClean="0"/>
              <a:pPr/>
              <a:t>5</a:t>
            </a:fld>
            <a:endParaRPr lang="en-GB" dirty="0"/>
          </a:p>
        </p:txBody>
      </p:sp>
      <p:sp>
        <p:nvSpPr>
          <p:cNvPr id="14" name="Text Placeholder 1">
            <a:extLst>
              <a:ext uri="{FF2B5EF4-FFF2-40B4-BE49-F238E27FC236}">
                <a16:creationId xmlns:a16="http://schemas.microsoft.com/office/drawing/2014/main" id="{A96142D4-42B9-1FAA-3ACB-CF068775722F}"/>
              </a:ext>
            </a:extLst>
          </p:cNvPr>
          <p:cNvSpPr txBox="1">
            <a:spLocks/>
          </p:cNvSpPr>
          <p:nvPr/>
        </p:nvSpPr>
        <p:spPr>
          <a:xfrm>
            <a:off x="3786388" y="1012458"/>
            <a:ext cx="8144355" cy="549965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2pPr>
            <a:lvl3pPr marL="324000" indent="-324000" algn="l" defTabSz="914400" rtl="0" eaLnBrk="1" latinLnBrk="0" hangingPunct="1">
              <a:lnSpc>
                <a:spcPct val="100000"/>
              </a:lnSpc>
              <a:spcBef>
                <a:spcPts val="0"/>
              </a:spcBef>
              <a:buClr>
                <a:schemeClr val="tx2"/>
              </a:buClr>
              <a:buFont typeface="+mj-lt"/>
              <a:buAutoNum type="arabicPeriod"/>
              <a:defRPr sz="2000" kern="1200">
                <a:solidFill>
                  <a:schemeClr val="tx1"/>
                </a:solidFill>
                <a:latin typeface="+mn-lt"/>
                <a:ea typeface="+mn-ea"/>
                <a:cs typeface="+mn-cs"/>
              </a:defRPr>
            </a:lvl3pPr>
            <a:lvl4pPr marL="504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4pPr>
            <a:lvl5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5pPr>
            <a:lvl6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6pPr>
            <a:lvl7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7pPr>
            <a:lvl8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8pPr>
            <a:lvl9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9pPr>
          </a:lstStyle>
          <a:p>
            <a:pPr marL="342900" marR="0" lvl="0" indent="-342900">
              <a:lnSpc>
                <a:spcPct val="107000"/>
              </a:lnSpc>
              <a:spcBef>
                <a:spcPts val="0"/>
              </a:spcBef>
              <a:spcAft>
                <a:spcPts val="0"/>
              </a:spcAft>
              <a:buFont typeface="+mj-lt"/>
              <a:buAutoNum type="arabicParenR"/>
            </a:pP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A MFB in Kenya – </a:t>
            </a: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takes deposits and gives loans</a:t>
            </a: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 Their loan process is digitized. Loan product accessible to both refugees and host community youths.</a:t>
            </a:r>
          </a:p>
          <a:p>
            <a:pPr marL="342900" marR="0" lvl="0" indent="-342900">
              <a:lnSpc>
                <a:spcPct val="107000"/>
              </a:lnSpc>
              <a:spcBef>
                <a:spcPts val="0"/>
              </a:spcBef>
              <a:spcAft>
                <a:spcPts val="0"/>
              </a:spcAft>
              <a:buFont typeface="+mj-lt"/>
              <a:buAutoNum type="arabicParenR"/>
            </a:pP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Youths are considered </a:t>
            </a: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a high-risk group </a:t>
            </a: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 high mobility in terms physical locations and interests/priorities; may not own assets that could serve as collateral, likely to be engaged in business that are either start-ups or barely breaking even in terms of profitability - all this compounded by </a:t>
            </a: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KYC challenges for refugees.</a:t>
            </a:r>
          </a:p>
          <a:p>
            <a:pPr marL="342900" marR="0" lvl="0" indent="-342900">
              <a:lnSpc>
                <a:spcPct val="107000"/>
              </a:lnSpc>
              <a:spcBef>
                <a:spcPts val="0"/>
              </a:spcBef>
              <a:spcAft>
                <a:spcPts val="0"/>
              </a:spcAft>
              <a:buFont typeface="+mj-lt"/>
              <a:buAutoNum type="arabicParenR"/>
            </a:pP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Key discussion points/conversations revolve around </a:t>
            </a: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de-risking or sharing of the risks</a:t>
            </a: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 between SMEP &amp; DCA and keeping the loans accessible/affordable.</a:t>
            </a:r>
          </a:p>
          <a:p>
            <a:pPr marL="342900" marR="0" lvl="0" indent="-342900">
              <a:lnSpc>
                <a:spcPct val="107000"/>
              </a:lnSpc>
              <a:spcBef>
                <a:spcPts val="0"/>
              </a:spcBef>
              <a:spcAft>
                <a:spcPts val="0"/>
              </a:spcAft>
              <a:buFont typeface="+mj-lt"/>
              <a:buAutoNum type="arabicParenR"/>
            </a:pP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KYC process for refugees – SMEP initially depended on DCA referral for groups for onboarding before undertaking due diligence in the loan application process.</a:t>
            </a:r>
          </a:p>
          <a:p>
            <a:pPr marL="342900" marR="0" lvl="0" indent="-342900">
              <a:lnSpc>
                <a:spcPct val="107000"/>
              </a:lnSpc>
              <a:spcBef>
                <a:spcPts val="0"/>
              </a:spcBef>
              <a:spcAft>
                <a:spcPts val="0"/>
              </a:spcAft>
              <a:buFont typeface="+mj-lt"/>
              <a:buAutoNum type="arabicParenR"/>
            </a:pP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Risk sharing by DCA took the form of seed money deposit and mobilization/admin fee charged. On the other hand, interest charged by SMEP is 10%.</a:t>
            </a:r>
          </a:p>
          <a:p>
            <a:pPr marL="342900" marR="0" lvl="0" indent="-342900">
              <a:lnSpc>
                <a:spcPct val="107000"/>
              </a:lnSpc>
              <a:spcBef>
                <a:spcPts val="0"/>
              </a:spcBef>
              <a:spcAft>
                <a:spcPts val="800"/>
              </a:spcAft>
              <a:buFont typeface="+mj-lt"/>
              <a:buAutoNum type="arabicParenR"/>
            </a:pP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Status:  </a:t>
            </a: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As of March 2023, the fund had disbursed loans to </a:t>
            </a: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135 (55 female, male 80) entrepreneurs. </a:t>
            </a:r>
            <a:r>
              <a:rPr lang="en-US" sz="1850" kern="100" dirty="0">
                <a:effectLst/>
                <a:latin typeface="Calibri" panose="020F0502020204030204" pitchFamily="34" charset="0"/>
                <a:ea typeface="Calibri" panose="020F0502020204030204" pitchFamily="34" charset="0"/>
                <a:cs typeface="Times New Roman" panose="02020603050405020304" pitchFamily="18" charset="0"/>
              </a:rPr>
              <a:t>The loan product uses group methodology to lend to individual entrepreneurs and so far, a total of 10 groups (6 refugee, 4 host) are in place. </a:t>
            </a:r>
            <a:r>
              <a:rPr lang="en-US" sz="1850" b="1" kern="100" dirty="0">
                <a:effectLst/>
                <a:latin typeface="Calibri" panose="020F0502020204030204" pitchFamily="34" charset="0"/>
                <a:ea typeface="Calibri" panose="020F0502020204030204" pitchFamily="34" charset="0"/>
                <a:cs typeface="Times New Roman" panose="02020603050405020304" pitchFamily="18" charset="0"/>
              </a:rPr>
              <a:t>Repayment currently stands at 81.5%.</a:t>
            </a:r>
          </a:p>
          <a:p>
            <a:pPr lvl="0" algn="just">
              <a:spcAft>
                <a:spcPts val="1200"/>
              </a:spcAft>
              <a:buNone/>
            </a:pPr>
            <a:endParaRPr lang="en-GB" sz="1500" dirty="0">
              <a:effectLst/>
              <a:latin typeface="Arial"/>
              <a:ea typeface="Times New Roman" panose="02020603050405020304" pitchFamily="18" charset="0"/>
              <a:cs typeface="Arial"/>
            </a:endParaRPr>
          </a:p>
          <a:p>
            <a:pPr marL="285750" lvl="0" indent="-285750" algn="just">
              <a:spcAft>
                <a:spcPts val="600"/>
              </a:spcAft>
              <a:buSzPct val="120000"/>
              <a:buFont typeface="Arial" panose="020B0604020202020204" pitchFamily="34" charset="0"/>
              <a:buChar char="•"/>
            </a:pPr>
            <a:endParaRPr lang="en-GB" sz="1500" dirty="0">
              <a:latin typeface="+mj-lt"/>
            </a:endParaRPr>
          </a:p>
        </p:txBody>
      </p:sp>
      <p:pic>
        <p:nvPicPr>
          <p:cNvPr id="7" name="Picture 6">
            <a:extLst>
              <a:ext uri="{FF2B5EF4-FFF2-40B4-BE49-F238E27FC236}">
                <a16:creationId xmlns:a16="http://schemas.microsoft.com/office/drawing/2014/main" id="{970D63E5-5B2A-01BD-FF13-10371F7682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503" r="42025"/>
          <a:stretch/>
        </p:blipFill>
        <p:spPr>
          <a:xfrm>
            <a:off x="0" y="-22"/>
            <a:ext cx="3238500" cy="6858022"/>
          </a:xfrm>
          <a:prstGeom prst="rect">
            <a:avLst/>
          </a:prstGeom>
        </p:spPr>
      </p:pic>
      <p:sp>
        <p:nvSpPr>
          <p:cNvPr id="8" name="Title 1">
            <a:extLst>
              <a:ext uri="{FF2B5EF4-FFF2-40B4-BE49-F238E27FC236}">
                <a16:creationId xmlns:a16="http://schemas.microsoft.com/office/drawing/2014/main" id="{FFF46B9A-A351-032A-DAC4-205E16E9F5AB}"/>
              </a:ext>
            </a:extLst>
          </p:cNvPr>
          <p:cNvSpPr txBox="1">
            <a:spLocks/>
          </p:cNvSpPr>
          <p:nvPr/>
        </p:nvSpPr>
        <p:spPr>
          <a:xfrm rot="-10800000" flipV="1">
            <a:off x="3356762" y="67317"/>
            <a:ext cx="7872211" cy="1006636"/>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baseline="0">
                <a:solidFill>
                  <a:schemeClr val="tx1"/>
                </a:solidFill>
                <a:latin typeface="+mj-lt"/>
                <a:ea typeface="+mj-ea"/>
                <a:cs typeface="+mj-cs"/>
              </a:defRPr>
            </a:lvl1pPr>
          </a:lstStyle>
          <a:p>
            <a:r>
              <a:rPr lang="en-GB" dirty="0">
                <a:solidFill>
                  <a:srgbClr val="C00000"/>
                </a:solidFill>
                <a:latin typeface="+mn-lt"/>
              </a:rPr>
              <a:t>Partnerships - A Case of DCA &amp; SMEP</a:t>
            </a:r>
            <a:br>
              <a:rPr lang="en-GB" dirty="0">
                <a:solidFill>
                  <a:srgbClr val="C00000"/>
                </a:solidFill>
                <a:latin typeface="+mn-lt"/>
              </a:rPr>
            </a:br>
            <a:endParaRPr lang="en-GB" sz="2800" dirty="0">
              <a:solidFill>
                <a:srgbClr val="C00000"/>
              </a:solidFill>
              <a:latin typeface="+mn-lt"/>
            </a:endParaRPr>
          </a:p>
        </p:txBody>
      </p:sp>
      <p:sp>
        <p:nvSpPr>
          <p:cNvPr id="11" name="TextBox 10">
            <a:extLst>
              <a:ext uri="{FF2B5EF4-FFF2-40B4-BE49-F238E27FC236}">
                <a16:creationId xmlns:a16="http://schemas.microsoft.com/office/drawing/2014/main" id="{62EF3A02-4999-E148-453E-7CFC0A0CCF1F}"/>
              </a:ext>
            </a:extLst>
          </p:cNvPr>
          <p:cNvSpPr txBox="1"/>
          <p:nvPr/>
        </p:nvSpPr>
        <p:spPr>
          <a:xfrm rot="5400000">
            <a:off x="-290568" y="447771"/>
            <a:ext cx="851195" cy="138499"/>
          </a:xfrm>
          <a:prstGeom prst="rect">
            <a:avLst/>
          </a:prstGeom>
          <a:noFill/>
        </p:spPr>
        <p:txBody>
          <a:bodyPr wrap="none" lIns="0" tIns="0" rIns="0" bIns="0" rtlCol="0">
            <a:spAutoFit/>
          </a:bodyPr>
          <a:lstStyle/>
          <a:p>
            <a:r>
              <a:rPr lang="en-GB" sz="900" b="0" i="0" dirty="0" err="1">
                <a:solidFill>
                  <a:schemeClr val="bg1"/>
                </a:solidFill>
                <a:effectLst/>
                <a:latin typeface="-apple-system"/>
              </a:rPr>
              <a:t>Zinyange</a:t>
            </a:r>
            <a:r>
              <a:rPr lang="en-GB" sz="900" b="0" i="0" dirty="0">
                <a:solidFill>
                  <a:schemeClr val="bg1"/>
                </a:solidFill>
                <a:effectLst/>
                <a:latin typeface="-apple-system"/>
              </a:rPr>
              <a:t> </a:t>
            </a:r>
            <a:r>
              <a:rPr lang="en-GB" sz="900" b="0" i="0" dirty="0" err="1">
                <a:solidFill>
                  <a:schemeClr val="bg1"/>
                </a:solidFill>
                <a:effectLst/>
                <a:latin typeface="-apple-system"/>
              </a:rPr>
              <a:t>Auntony</a:t>
            </a:r>
            <a:endParaRPr lang="en-GB" sz="900" dirty="0">
              <a:solidFill>
                <a:schemeClr val="bg1"/>
              </a:solidFill>
            </a:endParaRPr>
          </a:p>
        </p:txBody>
      </p:sp>
    </p:spTree>
    <p:extLst>
      <p:ext uri="{BB962C8B-B14F-4D97-AF65-F5344CB8AC3E}">
        <p14:creationId xmlns:p14="http://schemas.microsoft.com/office/powerpoint/2010/main" val="6469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9681E7-3FFC-37F2-DF61-174B62AE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38500" cy="6858000"/>
          </a:xfrm>
          <a:prstGeom prst="rect">
            <a:avLst/>
          </a:prstGeom>
        </p:spPr>
      </p:pic>
      <p:sp>
        <p:nvSpPr>
          <p:cNvPr id="4" name="Date Placeholder 3">
            <a:extLst>
              <a:ext uri="{FF2B5EF4-FFF2-40B4-BE49-F238E27FC236}">
                <a16:creationId xmlns:a16="http://schemas.microsoft.com/office/drawing/2014/main" id="{9E11EF0F-E2E2-43AB-9D7A-D5506E1C4777}"/>
              </a:ext>
            </a:extLst>
          </p:cNvPr>
          <p:cNvSpPr>
            <a:spLocks noGrp="1"/>
          </p:cNvSpPr>
          <p:nvPr>
            <p:ph type="dt" sz="half" idx="10"/>
          </p:nvPr>
        </p:nvSpPr>
        <p:spPr/>
        <p:txBody>
          <a:bodyPr/>
          <a:lstStyle/>
          <a:p>
            <a:fld id="{7551E469-9AEE-42F6-8687-3B711E1E8F84}" type="datetime4">
              <a:rPr lang="en-GB" smtClean="0"/>
              <a:t>11 June 2023</a:t>
            </a:fld>
            <a:endParaRPr lang="en-GB" dirty="0"/>
          </a:p>
        </p:txBody>
      </p:sp>
      <p:sp>
        <p:nvSpPr>
          <p:cNvPr id="5" name="Slide Number Placeholder 4">
            <a:extLst>
              <a:ext uri="{FF2B5EF4-FFF2-40B4-BE49-F238E27FC236}">
                <a16:creationId xmlns:a16="http://schemas.microsoft.com/office/drawing/2014/main" id="{60C9D2A3-A935-45FF-99C4-A50F010D79EE}"/>
              </a:ext>
            </a:extLst>
          </p:cNvPr>
          <p:cNvSpPr>
            <a:spLocks noGrp="1"/>
          </p:cNvSpPr>
          <p:nvPr>
            <p:ph type="sldNum" sz="quarter" idx="12"/>
          </p:nvPr>
        </p:nvSpPr>
        <p:spPr/>
        <p:txBody>
          <a:bodyPr/>
          <a:lstStyle/>
          <a:p>
            <a:fld id="{45D37B1E-C366-494F-A587-962AD9AABC83}" type="slidenum">
              <a:rPr lang="en-GB" smtClean="0"/>
              <a:pPr/>
              <a:t>6</a:t>
            </a:fld>
            <a:endParaRPr lang="en-GB" dirty="0"/>
          </a:p>
        </p:txBody>
      </p:sp>
      <p:sp>
        <p:nvSpPr>
          <p:cNvPr id="14" name="Text Placeholder 1">
            <a:extLst>
              <a:ext uri="{FF2B5EF4-FFF2-40B4-BE49-F238E27FC236}">
                <a16:creationId xmlns:a16="http://schemas.microsoft.com/office/drawing/2014/main" id="{A96142D4-42B9-1FAA-3ACB-CF068775722F}"/>
              </a:ext>
            </a:extLst>
          </p:cNvPr>
          <p:cNvSpPr txBox="1">
            <a:spLocks/>
          </p:cNvSpPr>
          <p:nvPr/>
        </p:nvSpPr>
        <p:spPr>
          <a:xfrm>
            <a:off x="3786388" y="1012458"/>
            <a:ext cx="8144355" cy="549965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2pPr>
            <a:lvl3pPr marL="324000" indent="-324000" algn="l" defTabSz="914400" rtl="0" eaLnBrk="1" latinLnBrk="0" hangingPunct="1">
              <a:lnSpc>
                <a:spcPct val="100000"/>
              </a:lnSpc>
              <a:spcBef>
                <a:spcPts val="0"/>
              </a:spcBef>
              <a:buClr>
                <a:schemeClr val="tx2"/>
              </a:buClr>
              <a:buFont typeface="+mj-lt"/>
              <a:buAutoNum type="arabicPeriod"/>
              <a:defRPr sz="2000" kern="1200">
                <a:solidFill>
                  <a:schemeClr val="tx1"/>
                </a:solidFill>
                <a:latin typeface="+mn-lt"/>
                <a:ea typeface="+mn-ea"/>
                <a:cs typeface="+mn-cs"/>
              </a:defRPr>
            </a:lvl3pPr>
            <a:lvl4pPr marL="504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4pPr>
            <a:lvl5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5pPr>
            <a:lvl6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baseline="0">
                <a:solidFill>
                  <a:schemeClr val="tx1"/>
                </a:solidFill>
                <a:latin typeface="+mn-lt"/>
                <a:ea typeface="+mn-ea"/>
                <a:cs typeface="+mn-cs"/>
              </a:defRPr>
            </a:lvl6pPr>
            <a:lvl7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7pPr>
            <a:lvl8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8pPr>
            <a:lvl9pPr marL="756000" indent="-252000" algn="l" defTabSz="914400" rtl="0" eaLnBrk="1" latinLnBrk="0" hangingPunct="1">
              <a:lnSpc>
                <a:spcPct val="100000"/>
              </a:lnSpc>
              <a:spcBef>
                <a:spcPts val="0"/>
              </a:spcBef>
              <a:buClr>
                <a:schemeClr val="tx2"/>
              </a:buClr>
              <a:buFont typeface="Wingdings 2" panose="05020102010507070707" pitchFamily="18" charset="2"/>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2300" b="1" kern="100" dirty="0">
                <a:effectLst/>
                <a:latin typeface="Calibri" panose="020F0502020204030204" pitchFamily="34" charset="0"/>
                <a:ea typeface="Calibri" panose="020F0502020204030204" pitchFamily="34" charset="0"/>
                <a:cs typeface="Times New Roman" panose="02020603050405020304" pitchFamily="18" charset="0"/>
              </a:rPr>
              <a:t>Key emerging issues on DCA/SMEP partnership:</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2300" u="sng" kern="100" dirty="0">
                <a:effectLst/>
                <a:latin typeface="Calibri" panose="020F0502020204030204" pitchFamily="34" charset="0"/>
                <a:ea typeface="Calibri" panose="020F0502020204030204" pitchFamily="34" charset="0"/>
                <a:cs typeface="Times New Roman" panose="02020603050405020304" pitchFamily="18" charset="0"/>
              </a:rPr>
              <a:t>Monitoring performance and adjusting risk sharing </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as SMEP gains more evidence on financing refugee and host community youth and willingness to absorb more risk especially for ongoing business.</a:t>
            </a:r>
          </a:p>
          <a:p>
            <a:pPr marL="342900" marR="0" lvl="0" indent="-342900">
              <a:lnSpc>
                <a:spcPct val="107000"/>
              </a:lnSpc>
              <a:spcBef>
                <a:spcPts val="0"/>
              </a:spcBef>
              <a:spcAft>
                <a:spcPts val="0"/>
              </a:spcAft>
              <a:buFont typeface="+mj-lt"/>
              <a:buAutoNum type="arabicParenR"/>
            </a:pPr>
            <a:r>
              <a:rPr lang="en-US" sz="2300" u="sng" kern="100" dirty="0">
                <a:effectLst/>
                <a:latin typeface="Calibri" panose="020F0502020204030204" pitchFamily="34" charset="0"/>
                <a:ea typeface="Calibri" panose="020F0502020204030204" pitchFamily="34" charset="0"/>
                <a:cs typeface="Times New Roman" panose="02020603050405020304" pitchFamily="18" charset="0"/>
              </a:rPr>
              <a:t>Start-ups however remain a challenge </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and risk sharing is likely to linger especially for refugees.</a:t>
            </a:r>
          </a:p>
          <a:p>
            <a:pPr marL="342900" marR="0" lvl="0" indent="-342900">
              <a:lnSpc>
                <a:spcPct val="107000"/>
              </a:lnSpc>
              <a:spcBef>
                <a:spcPts val="0"/>
              </a:spcBef>
              <a:spcAft>
                <a:spcPts val="0"/>
              </a:spcAft>
              <a:buFont typeface="+mj-lt"/>
              <a:buAutoNum type="arabicParenR"/>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In non-refugee settings (Nakuru &amp;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Nyandarua</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300" b="1" kern="100" dirty="0">
                <a:effectLst/>
                <a:latin typeface="Calibri" panose="020F0502020204030204" pitchFamily="34" charset="0"/>
                <a:ea typeface="Calibri" panose="020F0502020204030204" pitchFamily="34" charset="0"/>
                <a:cs typeface="Times New Roman" panose="02020603050405020304" pitchFamily="18" charset="0"/>
              </a:rPr>
              <a:t>SMEP is willing to absorb more risk </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No mobilization/admin fee &amp; will contribute matching funds to seed capital BUT charging a higher interest (above the 10% for refugees/hosts/near market rates).</a:t>
            </a:r>
          </a:p>
          <a:p>
            <a:pPr marL="342900" marR="0" lvl="0" indent="-342900">
              <a:lnSpc>
                <a:spcPct val="107000"/>
              </a:lnSpc>
              <a:spcBef>
                <a:spcPts val="0"/>
              </a:spcBef>
              <a:spcAft>
                <a:spcPts val="800"/>
              </a:spcAft>
              <a:buFont typeface="+mj-lt"/>
              <a:buAutoNum type="arabicParenR"/>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Partnership formalized through a </a:t>
            </a:r>
            <a:r>
              <a:rPr lang="en-US" sz="2300" b="1" kern="100" dirty="0">
                <a:effectLst/>
                <a:latin typeface="Calibri" panose="020F0502020204030204" pitchFamily="34" charset="0"/>
                <a:ea typeface="Calibri" panose="020F0502020204030204" pitchFamily="34" charset="0"/>
                <a:cs typeface="Times New Roman" panose="02020603050405020304" pitchFamily="18" charset="0"/>
              </a:rPr>
              <a:t>service contract. </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Considering going the </a:t>
            </a:r>
            <a:r>
              <a:rPr lang="en-US" sz="2300" b="1" kern="100" dirty="0">
                <a:effectLst/>
                <a:latin typeface="Calibri" panose="020F0502020204030204" pitchFamily="34" charset="0"/>
                <a:ea typeface="Calibri" panose="020F0502020204030204" pitchFamily="34" charset="0"/>
                <a:cs typeface="Times New Roman" panose="02020603050405020304" pitchFamily="18" charset="0"/>
              </a:rPr>
              <a:t>cooperation agreement </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way in expanding to non-refugee settings.</a:t>
            </a:r>
          </a:p>
          <a:p>
            <a:pPr lvl="0" algn="just">
              <a:spcAft>
                <a:spcPts val="1200"/>
              </a:spcAft>
              <a:buNone/>
            </a:pPr>
            <a:endParaRPr lang="en-GB" sz="1500" dirty="0">
              <a:effectLst/>
              <a:latin typeface="Arial"/>
              <a:ea typeface="Times New Roman" panose="02020603050405020304" pitchFamily="18" charset="0"/>
              <a:cs typeface="Arial"/>
            </a:endParaRPr>
          </a:p>
          <a:p>
            <a:pPr marL="285750" lvl="0" indent="-285750" algn="just">
              <a:spcAft>
                <a:spcPts val="600"/>
              </a:spcAft>
              <a:buSzPct val="120000"/>
              <a:buFont typeface="Arial" panose="020B0604020202020204" pitchFamily="34" charset="0"/>
              <a:buChar char="•"/>
            </a:pPr>
            <a:endParaRPr lang="en-GB" sz="1500" dirty="0">
              <a:latin typeface="+mj-lt"/>
            </a:endParaRPr>
          </a:p>
        </p:txBody>
      </p:sp>
      <p:pic>
        <p:nvPicPr>
          <p:cNvPr id="7" name="Picture 6">
            <a:extLst>
              <a:ext uri="{FF2B5EF4-FFF2-40B4-BE49-F238E27FC236}">
                <a16:creationId xmlns:a16="http://schemas.microsoft.com/office/drawing/2014/main" id="{970D63E5-5B2A-01BD-FF13-10371F7682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503" r="42025"/>
          <a:stretch/>
        </p:blipFill>
        <p:spPr>
          <a:xfrm>
            <a:off x="0" y="-22"/>
            <a:ext cx="3238500" cy="6858022"/>
          </a:xfrm>
          <a:prstGeom prst="rect">
            <a:avLst/>
          </a:prstGeom>
        </p:spPr>
      </p:pic>
      <p:sp>
        <p:nvSpPr>
          <p:cNvPr id="8" name="Title 1">
            <a:extLst>
              <a:ext uri="{FF2B5EF4-FFF2-40B4-BE49-F238E27FC236}">
                <a16:creationId xmlns:a16="http://schemas.microsoft.com/office/drawing/2014/main" id="{FFF46B9A-A351-032A-DAC4-205E16E9F5AB}"/>
              </a:ext>
            </a:extLst>
          </p:cNvPr>
          <p:cNvSpPr txBox="1">
            <a:spLocks/>
          </p:cNvSpPr>
          <p:nvPr/>
        </p:nvSpPr>
        <p:spPr>
          <a:xfrm rot="-10800000" flipV="1">
            <a:off x="3356762" y="67317"/>
            <a:ext cx="7872211" cy="1006636"/>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baseline="0">
                <a:solidFill>
                  <a:schemeClr val="tx1"/>
                </a:solidFill>
                <a:latin typeface="+mj-lt"/>
                <a:ea typeface="+mj-ea"/>
                <a:cs typeface="+mj-cs"/>
              </a:defRPr>
            </a:lvl1pPr>
          </a:lstStyle>
          <a:p>
            <a:r>
              <a:rPr lang="en-GB" dirty="0">
                <a:solidFill>
                  <a:srgbClr val="C00000"/>
                </a:solidFill>
                <a:latin typeface="+mn-lt"/>
              </a:rPr>
              <a:t>Partnerships - A Case of DCA &amp; SMEP</a:t>
            </a:r>
            <a:br>
              <a:rPr lang="en-GB" dirty="0">
                <a:solidFill>
                  <a:srgbClr val="C00000"/>
                </a:solidFill>
                <a:latin typeface="+mn-lt"/>
              </a:rPr>
            </a:br>
            <a:endParaRPr lang="en-GB" sz="2800" dirty="0">
              <a:solidFill>
                <a:srgbClr val="C00000"/>
              </a:solidFill>
              <a:latin typeface="+mn-lt"/>
            </a:endParaRPr>
          </a:p>
        </p:txBody>
      </p:sp>
      <p:sp>
        <p:nvSpPr>
          <p:cNvPr id="11" name="TextBox 10">
            <a:extLst>
              <a:ext uri="{FF2B5EF4-FFF2-40B4-BE49-F238E27FC236}">
                <a16:creationId xmlns:a16="http://schemas.microsoft.com/office/drawing/2014/main" id="{62EF3A02-4999-E148-453E-7CFC0A0CCF1F}"/>
              </a:ext>
            </a:extLst>
          </p:cNvPr>
          <p:cNvSpPr txBox="1"/>
          <p:nvPr/>
        </p:nvSpPr>
        <p:spPr>
          <a:xfrm rot="5400000">
            <a:off x="-290568" y="447771"/>
            <a:ext cx="851195" cy="138499"/>
          </a:xfrm>
          <a:prstGeom prst="rect">
            <a:avLst/>
          </a:prstGeom>
          <a:noFill/>
        </p:spPr>
        <p:txBody>
          <a:bodyPr wrap="none" lIns="0" tIns="0" rIns="0" bIns="0" rtlCol="0">
            <a:spAutoFit/>
          </a:bodyPr>
          <a:lstStyle/>
          <a:p>
            <a:r>
              <a:rPr lang="en-GB" sz="900" b="0" i="0" dirty="0" err="1">
                <a:solidFill>
                  <a:schemeClr val="bg1"/>
                </a:solidFill>
                <a:effectLst/>
                <a:latin typeface="-apple-system"/>
              </a:rPr>
              <a:t>Zinyange</a:t>
            </a:r>
            <a:r>
              <a:rPr lang="en-GB" sz="900" b="0" i="0" dirty="0">
                <a:solidFill>
                  <a:schemeClr val="bg1"/>
                </a:solidFill>
                <a:effectLst/>
                <a:latin typeface="-apple-system"/>
              </a:rPr>
              <a:t> </a:t>
            </a:r>
            <a:r>
              <a:rPr lang="en-GB" sz="900" b="0" i="0" dirty="0" err="1">
                <a:solidFill>
                  <a:schemeClr val="bg1"/>
                </a:solidFill>
                <a:effectLst/>
                <a:latin typeface="-apple-system"/>
              </a:rPr>
              <a:t>Auntony</a:t>
            </a:r>
            <a:endParaRPr lang="en-GB" sz="900" dirty="0">
              <a:solidFill>
                <a:schemeClr val="bg1"/>
              </a:solidFill>
            </a:endParaRPr>
          </a:p>
        </p:txBody>
      </p:sp>
    </p:spTree>
    <p:extLst>
      <p:ext uri="{BB962C8B-B14F-4D97-AF65-F5344CB8AC3E}">
        <p14:creationId xmlns:p14="http://schemas.microsoft.com/office/powerpoint/2010/main" val="59674838"/>
      </p:ext>
    </p:extLst>
  </p:cSld>
  <p:clrMapOvr>
    <a:masterClrMapping/>
  </p:clrMapOvr>
</p:sld>
</file>

<file path=ppt/theme/theme1.xml><?xml version="1.0" encoding="utf-8"?>
<a:theme xmlns:a="http://schemas.openxmlformats.org/drawingml/2006/main" name="Folkekirkens Nødhjælp PowerPoint skabelon UK">
  <a:themeElements>
    <a:clrScheme name="Folkekirkens Nødhjælp">
      <a:dk1>
        <a:sysClr val="windowText" lastClr="000000"/>
      </a:dk1>
      <a:lt1>
        <a:sysClr val="window" lastClr="FFFFFF"/>
      </a:lt1>
      <a:dk2>
        <a:srgbClr val="DA291C"/>
      </a:dk2>
      <a:lt2>
        <a:srgbClr val="A5A09B"/>
      </a:lt2>
      <a:accent1>
        <a:srgbClr val="DA291C"/>
      </a:accent1>
      <a:accent2>
        <a:srgbClr val="000000"/>
      </a:accent2>
      <a:accent3>
        <a:srgbClr val="A5A09B"/>
      </a:accent3>
      <a:accent4>
        <a:srgbClr val="DA291C"/>
      </a:accent4>
      <a:accent5>
        <a:srgbClr val="000000"/>
      </a:accent5>
      <a:accent6>
        <a:srgbClr val="A5A09B"/>
      </a:accent6>
      <a:hlink>
        <a:srgbClr val="0563C1"/>
      </a:hlink>
      <a:folHlink>
        <a:srgbClr val="954F72"/>
      </a:folHlink>
    </a:clrScheme>
    <a:fontScheme name="Folkekirkens Nødhjæl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Folkekirkens Nødhjælp PowerPoint skabelon" id="{8F3E6CB7-1CA7-4EFC-8AE4-282AD6A82394}" vid="{0B59A2C8-D694-47D8-9CBE-01F6FC7BA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21a743-5936-412d-82c7-9d5f03481fad">
      <Terms xmlns="http://schemas.microsoft.com/office/infopath/2007/PartnerControls"/>
    </lcf76f155ced4ddcb4097134ff3c332f>
    <TaxCatchAll xmlns="1525ca41-ac4e-4b0a-b15e-11f6ed75e8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EBCC84CC81314C8E2AFEA60BD813EC" ma:contentTypeVersion="13" ma:contentTypeDescription="Create a new document." ma:contentTypeScope="" ma:versionID="cb556c38233e44eae0b9bebd5a1672f2">
  <xsd:schema xmlns:xsd="http://www.w3.org/2001/XMLSchema" xmlns:xs="http://www.w3.org/2001/XMLSchema" xmlns:p="http://schemas.microsoft.com/office/2006/metadata/properties" xmlns:ns2="3b21a743-5936-412d-82c7-9d5f03481fad" xmlns:ns3="1525ca41-ac4e-4b0a-b15e-11f6ed75e851" targetNamespace="http://schemas.microsoft.com/office/2006/metadata/properties" ma:root="true" ma:fieldsID="8739014810f8283abae42c4abd6de063" ns2:_="" ns3:_="">
    <xsd:import namespace="3b21a743-5936-412d-82c7-9d5f03481fad"/>
    <xsd:import namespace="1525ca41-ac4e-4b0a-b15e-11f6ed75e8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a743-5936-412d-82c7-9d5f03481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e85e36-fc34-4d33-be53-5036fe2c97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5ca41-ac4e-4b0a-b15e-11f6ed75e8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ccb3e95-470a-4534-97ce-2acb9d960ee3}" ma:internalName="TaxCatchAll" ma:showField="CatchAllData" ma:web="1525ca41-ac4e-4b0a-b15e-11f6ed75e85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FF47D-5D0C-4E7A-980C-A34867F43644}">
  <ds:schemaRefs>
    <ds:schemaRef ds:uri="http://purl.org/dc/elements/1.1/"/>
    <ds:schemaRef ds:uri="http://schemas.openxmlformats.org/package/2006/metadata/core-properties"/>
    <ds:schemaRef ds:uri="http://schemas.microsoft.com/office/infopath/2007/PartnerControls"/>
    <ds:schemaRef ds:uri="a6c99a5f-cc6d-4332-824b-9cf117073c4b"/>
    <ds:schemaRef ds:uri="91e7147c-3bcc-4888-b559-887fa3908d58"/>
    <ds:schemaRef ds:uri="http://purl.org/dc/terms/"/>
    <ds:schemaRef ds:uri="http://purl.org/dc/dcmitype/"/>
    <ds:schemaRef ds:uri="http://schemas.microsoft.com/office/2006/documentManagement/types"/>
    <ds:schemaRef ds:uri="http://schemas.microsoft.com/office/2006/metadata/properties"/>
    <ds:schemaRef ds:uri="http://www.w3.org/XML/1998/namespace"/>
    <ds:schemaRef ds:uri="fb9fa87a-58d8-4990-8441-a427b8c4a257"/>
    <ds:schemaRef ds:uri="a61ac39a-beb7-470d-942d-8cc3158d80be"/>
  </ds:schemaRefs>
</ds:datastoreItem>
</file>

<file path=customXml/itemProps2.xml><?xml version="1.0" encoding="utf-8"?>
<ds:datastoreItem xmlns:ds="http://schemas.openxmlformats.org/officeDocument/2006/customXml" ds:itemID="{3DD786E4-3E5D-446A-B837-81F565ABA64A}">
  <ds:schemaRefs>
    <ds:schemaRef ds:uri="http://schemas.microsoft.com/sharepoint/v3/contenttype/forms"/>
  </ds:schemaRefs>
</ds:datastoreItem>
</file>

<file path=customXml/itemProps3.xml><?xml version="1.0" encoding="utf-8"?>
<ds:datastoreItem xmlns:ds="http://schemas.openxmlformats.org/officeDocument/2006/customXml" ds:itemID="{341AD5C8-2749-4076-A09F-A6E2D7CC8DEE}"/>
</file>

<file path=docProps/app.xml><?xml version="1.0" encoding="utf-8"?>
<Properties xmlns="http://schemas.openxmlformats.org/officeDocument/2006/extended-properties" xmlns:vt="http://schemas.openxmlformats.org/officeDocument/2006/docPropsVTypes">
  <Template/>
  <TotalTime>0</TotalTime>
  <Words>1117</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-apple-system</vt:lpstr>
      <vt:lpstr>Arial</vt:lpstr>
      <vt:lpstr>Calibri</vt:lpstr>
      <vt:lpstr>Wingdings 2</vt:lpstr>
      <vt:lpstr>Folkekirkens Nødhjælp PowerPoint skabelon UK</vt:lpstr>
      <vt:lpstr>Private Sector Engagement Partnerships – DanChurchAid (DCA) Kenya.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 ENG</dc:title>
  <dc:creator/>
  <cp:lastModifiedBy/>
  <cp:revision>661</cp:revision>
  <dcterms:created xsi:type="dcterms:W3CDTF">2016-01-11T11:57:02Z</dcterms:created>
  <dcterms:modified xsi:type="dcterms:W3CDTF">2023-06-11T19:39:47Z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ContentTypeId">
    <vt:lpwstr>0x010100C29BBF1BC91AAD40BCCD0B140CD69935</vt:lpwstr>
  </property>
  <property fmtid="{D5CDD505-2E9C-101B-9397-08002B2CF9AE}" pid="4" name="_dlc_DocIdItemGuid">
    <vt:lpwstr>93f63927-f215-4f40-ac0a-9e2c960329fb</vt:lpwstr>
  </property>
  <property fmtid="{D5CDD505-2E9C-101B-9397-08002B2CF9AE}" pid="5" name="PortalKeyword">
    <vt:lpwstr/>
  </property>
  <property fmtid="{D5CDD505-2E9C-101B-9397-08002B2CF9AE}" pid="6" name="MediaServiceImageTags">
    <vt:lpwstr/>
  </property>
</Properties>
</file>